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99" r:id="rId3"/>
    <p:sldId id="272" r:id="rId4"/>
    <p:sldId id="297" r:id="rId5"/>
    <p:sldId id="259" r:id="rId6"/>
    <p:sldId id="319" r:id="rId7"/>
    <p:sldId id="324" r:id="rId8"/>
    <p:sldId id="325" r:id="rId9"/>
    <p:sldId id="329" r:id="rId10"/>
    <p:sldId id="300" r:id="rId11"/>
    <p:sldId id="301" r:id="rId12"/>
    <p:sldId id="302" r:id="rId13"/>
    <p:sldId id="303" r:id="rId14"/>
    <p:sldId id="304" r:id="rId15"/>
    <p:sldId id="305" r:id="rId16"/>
    <p:sldId id="306" r:id="rId17"/>
    <p:sldId id="263" r:id="rId18"/>
    <p:sldId id="326" r:id="rId19"/>
    <p:sldId id="264" r:id="rId20"/>
    <p:sldId id="311" r:id="rId21"/>
    <p:sldId id="312" r:id="rId22"/>
    <p:sldId id="313" r:id="rId23"/>
    <p:sldId id="314" r:id="rId24"/>
    <p:sldId id="315" r:id="rId25"/>
    <p:sldId id="327" r:id="rId26"/>
    <p:sldId id="316" r:id="rId27"/>
    <p:sldId id="317" r:id="rId28"/>
    <p:sldId id="285" r:id="rId29"/>
    <p:sldId id="328" r:id="rId30"/>
    <p:sldId id="318"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varScale="1">
        <p:scale>
          <a:sx n="93" d="100"/>
          <a:sy n="93" d="100"/>
        </p:scale>
        <p:origin x="212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EE3C1E4-655B-4C99-B513-69F64AA7D64B}" type="datetimeFigureOut">
              <a:rPr lang="en-US" smtClean="0"/>
              <a:t>3/20/2017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CE9DB04-5A21-4FA5-8079-C8372E6871E1}" type="slidenum">
              <a:rPr lang="en-US" smtClean="0"/>
              <a:t>‹#›</a:t>
            </a:fld>
            <a:endParaRPr lang="en-US"/>
          </a:p>
        </p:txBody>
      </p:sp>
    </p:spTree>
    <p:extLst>
      <p:ext uri="{BB962C8B-B14F-4D97-AF65-F5344CB8AC3E}">
        <p14:creationId xmlns:p14="http://schemas.microsoft.com/office/powerpoint/2010/main" val="211767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a:t>
            </a:fld>
            <a:endParaRPr lang="en-US"/>
          </a:p>
        </p:txBody>
      </p:sp>
    </p:spTree>
    <p:extLst>
      <p:ext uri="{BB962C8B-B14F-4D97-AF65-F5344CB8AC3E}">
        <p14:creationId xmlns:p14="http://schemas.microsoft.com/office/powerpoint/2010/main" val="48990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counseling/consultation room for practice counseling sessions</a:t>
            </a:r>
          </a:p>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14</a:t>
            </a:fld>
            <a:endParaRPr lang="en-US"/>
          </a:p>
        </p:txBody>
      </p:sp>
    </p:spTree>
    <p:extLst>
      <p:ext uri="{BB962C8B-B14F-4D97-AF65-F5344CB8AC3E}">
        <p14:creationId xmlns:p14="http://schemas.microsoft.com/office/powerpoint/2010/main" val="415755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science demo </a:t>
            </a:r>
            <a:r>
              <a:rPr lang="en-US" dirty="0" smtClean="0"/>
              <a:t>and laboratory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15</a:t>
            </a:fld>
            <a:endParaRPr lang="en-US"/>
          </a:p>
        </p:txBody>
      </p:sp>
    </p:spTree>
    <p:extLst>
      <p:ext uri="{BB962C8B-B14F-4D97-AF65-F5344CB8AC3E}">
        <p14:creationId xmlns:p14="http://schemas.microsoft.com/office/powerpoint/2010/main" val="220787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Louis</a:t>
            </a:r>
            <a:r>
              <a:rPr lang="en-US" baseline="0" dirty="0"/>
              <a:t> has something to offer every interest!</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16</a:t>
            </a:fld>
            <a:endParaRPr lang="en-US"/>
          </a:p>
        </p:txBody>
      </p:sp>
    </p:spTree>
    <p:extLst>
      <p:ext uri="{BB962C8B-B14F-4D97-AF65-F5344CB8AC3E}">
        <p14:creationId xmlns:p14="http://schemas.microsoft.com/office/powerpoint/2010/main" val="301499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program. </a:t>
            </a:r>
          </a:p>
        </p:txBody>
      </p:sp>
      <p:sp>
        <p:nvSpPr>
          <p:cNvPr id="4" name="Slide Number Placeholder 3"/>
          <p:cNvSpPr>
            <a:spLocks noGrp="1"/>
          </p:cNvSpPr>
          <p:nvPr>
            <p:ph type="sldNum" sz="quarter" idx="10"/>
          </p:nvPr>
        </p:nvSpPr>
        <p:spPr/>
        <p:txBody>
          <a:bodyPr/>
          <a:lstStyle/>
          <a:p>
            <a:fld id="{3CE9DB04-5A21-4FA5-8079-C8372E6871E1}" type="slidenum">
              <a:rPr lang="en-US" smtClean="0"/>
              <a:t>17</a:t>
            </a:fld>
            <a:endParaRPr lang="en-US"/>
          </a:p>
        </p:txBody>
      </p:sp>
    </p:spTree>
    <p:extLst>
      <p:ext uri="{BB962C8B-B14F-4D97-AF65-F5344CB8AC3E}">
        <p14:creationId xmlns:p14="http://schemas.microsoft.com/office/powerpoint/2010/main" val="1412190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18</a:t>
            </a:fld>
            <a:endParaRPr lang="en-US"/>
          </a:p>
        </p:txBody>
      </p:sp>
    </p:spTree>
    <p:extLst>
      <p:ext uri="{BB962C8B-B14F-4D97-AF65-F5344CB8AC3E}">
        <p14:creationId xmlns:p14="http://schemas.microsoft.com/office/powerpoint/2010/main" val="55806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MA in</a:t>
            </a:r>
            <a:r>
              <a:rPr lang="en-US" baseline="0" dirty="0"/>
              <a:t> FCS is a unique program that offers courses related to communicating health information to patients/clients and influencing health outcomes. </a:t>
            </a:r>
            <a:r>
              <a:rPr lang="en-US" dirty="0"/>
              <a:t>Course descriptions can be found on our website. </a:t>
            </a:r>
          </a:p>
        </p:txBody>
      </p:sp>
      <p:sp>
        <p:nvSpPr>
          <p:cNvPr id="4" name="Slide Number Placeholder 3"/>
          <p:cNvSpPr>
            <a:spLocks noGrp="1"/>
          </p:cNvSpPr>
          <p:nvPr>
            <p:ph type="sldNum" sz="quarter" idx="10"/>
          </p:nvPr>
        </p:nvSpPr>
        <p:spPr/>
        <p:txBody>
          <a:bodyPr/>
          <a:lstStyle/>
          <a:p>
            <a:fld id="{3CE9DB04-5A21-4FA5-8079-C8372E6871E1}" type="slidenum">
              <a:rPr lang="en-US" smtClean="0"/>
              <a:t>19</a:t>
            </a:fld>
            <a:endParaRPr lang="en-US"/>
          </a:p>
        </p:txBody>
      </p:sp>
    </p:spTree>
    <p:extLst>
      <p:ext uri="{BB962C8B-B14F-4D97-AF65-F5344CB8AC3E}">
        <p14:creationId xmlns:p14="http://schemas.microsoft.com/office/powerpoint/2010/main" val="385405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of activities during graduate </a:t>
            </a:r>
            <a:r>
              <a:rPr lang="en-US" baseline="0" dirty="0" smtClean="0"/>
              <a:t>school:</a:t>
            </a:r>
          </a:p>
          <a:p>
            <a:r>
              <a:rPr lang="en-US" baseline="0" dirty="0" smtClean="0"/>
              <a:t>Dairy Farm Tour</a:t>
            </a:r>
          </a:p>
          <a:p>
            <a:r>
              <a:rPr lang="en-US" baseline="0" dirty="0" smtClean="0"/>
              <a:t>Fontbonne community wellness intervention event</a:t>
            </a:r>
          </a:p>
          <a:p>
            <a:r>
              <a:rPr lang="en-US" baseline="0" dirty="0" smtClean="0"/>
              <a:t>Catering event</a:t>
            </a:r>
          </a:p>
          <a:p>
            <a:r>
              <a:rPr lang="en-US" baseline="0" dirty="0" smtClean="0"/>
              <a:t>Food demo and lesson for patients and families at a pediatric medical office</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20</a:t>
            </a:fld>
            <a:endParaRPr lang="en-US"/>
          </a:p>
        </p:txBody>
      </p:sp>
    </p:spTree>
    <p:extLst>
      <p:ext uri="{BB962C8B-B14F-4D97-AF65-F5344CB8AC3E}">
        <p14:creationId xmlns:p14="http://schemas.microsoft.com/office/powerpoint/2010/main" val="91185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Supervised practice occurs between May and December of the second year. </a:t>
            </a:r>
            <a:endParaRPr lang="en-US" dirty="0" smtClean="0"/>
          </a:p>
          <a:p>
            <a:r>
              <a:rPr lang="en-US" dirty="0" smtClean="0"/>
              <a:t>Exact #</a:t>
            </a:r>
            <a:r>
              <a:rPr lang="en-US" baseline="0" dirty="0" smtClean="0"/>
              <a:t> of weeks will vary from student to student</a:t>
            </a:r>
          </a:p>
          <a:p>
            <a:r>
              <a:rPr lang="en-US" baseline="0" dirty="0" smtClean="0"/>
              <a:t>Each intern follows a unique path through supervised practice sites</a:t>
            </a:r>
          </a:p>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21</a:t>
            </a:fld>
            <a:endParaRPr lang="en-US"/>
          </a:p>
        </p:txBody>
      </p:sp>
    </p:spTree>
    <p:extLst>
      <p:ext uri="{BB962C8B-B14F-4D97-AF65-F5344CB8AC3E}">
        <p14:creationId xmlns:p14="http://schemas.microsoft.com/office/powerpoint/2010/main" val="4063266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22</a:t>
            </a:fld>
            <a:endParaRPr lang="en-US"/>
          </a:p>
        </p:txBody>
      </p:sp>
    </p:spTree>
    <p:extLst>
      <p:ext uri="{BB962C8B-B14F-4D97-AF65-F5344CB8AC3E}">
        <p14:creationId xmlns:p14="http://schemas.microsoft.com/office/powerpoint/2010/main" val="195795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23</a:t>
            </a:fld>
            <a:endParaRPr lang="en-US"/>
          </a:p>
        </p:txBody>
      </p:sp>
    </p:spTree>
    <p:extLst>
      <p:ext uri="{BB962C8B-B14F-4D97-AF65-F5344CB8AC3E}">
        <p14:creationId xmlns:p14="http://schemas.microsoft.com/office/powerpoint/2010/main" val="191657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a:t>
            </a:fld>
            <a:endParaRPr lang="en-US"/>
          </a:p>
        </p:txBody>
      </p:sp>
    </p:spTree>
    <p:extLst>
      <p:ext uri="{BB962C8B-B14F-4D97-AF65-F5344CB8AC3E}">
        <p14:creationId xmlns:p14="http://schemas.microsoft.com/office/powerpoint/2010/main" val="205339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reliable</a:t>
            </a:r>
            <a:r>
              <a:rPr lang="en-US" baseline="0" dirty="0"/>
              <a:t> automobile is required. Public transit in the city is not adequate for traveling to sites. </a:t>
            </a:r>
            <a:endParaRPr lang="en-US" baseline="0" dirty="0" smtClean="0"/>
          </a:p>
          <a:p>
            <a:r>
              <a:rPr lang="en-US" baseline="0" dirty="0" smtClean="0"/>
              <a:t>Many </a:t>
            </a:r>
            <a:r>
              <a:rPr lang="en-US" baseline="0" dirty="0"/>
              <a:t>interns share housing to save on costs. Connections </a:t>
            </a:r>
            <a:r>
              <a:rPr lang="en-US" baseline="0" dirty="0" smtClean="0"/>
              <a:t>to other selected interns will be </a:t>
            </a:r>
            <a:r>
              <a:rPr lang="en-US" baseline="0" dirty="0"/>
              <a:t>made </a:t>
            </a:r>
            <a:r>
              <a:rPr lang="en-US" baseline="0" dirty="0" smtClean="0"/>
              <a:t>once all are accepted and confirmed.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26</a:t>
            </a:fld>
            <a:endParaRPr lang="en-US"/>
          </a:p>
        </p:txBody>
      </p:sp>
    </p:spTree>
    <p:extLst>
      <p:ext uri="{BB962C8B-B14F-4D97-AF65-F5344CB8AC3E}">
        <p14:creationId xmlns:p14="http://schemas.microsoft.com/office/powerpoint/2010/main" val="3408403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27</a:t>
            </a:fld>
            <a:endParaRPr lang="en-US"/>
          </a:p>
        </p:txBody>
      </p:sp>
    </p:spTree>
    <p:extLst>
      <p:ext uri="{BB962C8B-B14F-4D97-AF65-F5344CB8AC3E}">
        <p14:creationId xmlns:p14="http://schemas.microsoft.com/office/powerpoint/2010/main" val="390376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28</a:t>
            </a:fld>
            <a:endParaRPr lang="en-US"/>
          </a:p>
        </p:txBody>
      </p:sp>
    </p:spTree>
    <p:extLst>
      <p:ext uri="{BB962C8B-B14F-4D97-AF65-F5344CB8AC3E}">
        <p14:creationId xmlns:p14="http://schemas.microsoft.com/office/powerpoint/2010/main" val="185772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3</a:t>
            </a:fld>
            <a:endParaRPr lang="en-US"/>
          </a:p>
        </p:txBody>
      </p:sp>
    </p:spTree>
    <p:extLst>
      <p:ext uri="{BB962C8B-B14F-4D97-AF65-F5344CB8AC3E}">
        <p14:creationId xmlns:p14="http://schemas.microsoft.com/office/powerpoint/2010/main" val="12835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4</a:t>
            </a:fld>
            <a:endParaRPr lang="en-US"/>
          </a:p>
        </p:txBody>
      </p:sp>
    </p:spTree>
    <p:extLst>
      <p:ext uri="{BB962C8B-B14F-4D97-AF65-F5344CB8AC3E}">
        <p14:creationId xmlns:p14="http://schemas.microsoft.com/office/powerpoint/2010/main" val="50817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6</a:t>
            </a:fld>
            <a:endParaRPr lang="en-US"/>
          </a:p>
        </p:txBody>
      </p:sp>
    </p:spTree>
    <p:extLst>
      <p:ext uri="{BB962C8B-B14F-4D97-AF65-F5344CB8AC3E}">
        <p14:creationId xmlns:p14="http://schemas.microsoft.com/office/powerpoint/2010/main" val="127526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10</a:t>
            </a:fld>
            <a:endParaRPr lang="en-US"/>
          </a:p>
        </p:txBody>
      </p:sp>
    </p:spTree>
    <p:extLst>
      <p:ext uri="{BB962C8B-B14F-4D97-AF65-F5344CB8AC3E}">
        <p14:creationId xmlns:p14="http://schemas.microsoft.com/office/powerpoint/2010/main" val="26238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Fontbonne</a:t>
            </a:r>
            <a:r>
              <a:rPr lang="en-US" dirty="0"/>
              <a:t> </a:t>
            </a:r>
            <a:r>
              <a:rPr lang="en-US" baseline="0" dirty="0"/>
              <a:t>is a small Catholic university. We have about 2000 students total, with a student to faculty ration of 11:1. This provides for relationship building and one to one attention between students and faculty.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11</a:t>
            </a:fld>
            <a:endParaRPr lang="en-US"/>
          </a:p>
        </p:txBody>
      </p:sp>
    </p:spTree>
    <p:extLst>
      <p:ext uri="{BB962C8B-B14F-4D97-AF65-F5344CB8AC3E}">
        <p14:creationId xmlns:p14="http://schemas.microsoft.com/office/powerpoint/2010/main" val="196186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picture: library</a:t>
            </a:r>
          </a:p>
          <a:p>
            <a:r>
              <a:rPr lang="en-US" dirty="0"/>
              <a:t>Bottom</a:t>
            </a:r>
            <a:r>
              <a:rPr lang="en-US" baseline="0" dirty="0"/>
              <a:t> picture is Anheuser Busch hall, where the FCS department is housed.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12</a:t>
            </a:fld>
            <a:endParaRPr lang="en-US"/>
          </a:p>
        </p:txBody>
      </p:sp>
    </p:spTree>
    <p:extLst>
      <p:ext uri="{BB962C8B-B14F-4D97-AF65-F5344CB8AC3E}">
        <p14:creationId xmlns:p14="http://schemas.microsoft.com/office/powerpoint/2010/main" val="17126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student lounge</a:t>
            </a:r>
            <a:r>
              <a:rPr lang="en-US" baseline="0" dirty="0"/>
              <a:t> area</a:t>
            </a:r>
          </a:p>
          <a:p>
            <a:r>
              <a:rPr lang="en-US" baseline="0" dirty="0"/>
              <a:t>Bottom: National Nutrition Month display by junior dietetics students</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13</a:t>
            </a:fld>
            <a:endParaRPr lang="en-US"/>
          </a:p>
        </p:txBody>
      </p:sp>
    </p:spTree>
    <p:extLst>
      <p:ext uri="{BB962C8B-B14F-4D97-AF65-F5344CB8AC3E}">
        <p14:creationId xmlns:p14="http://schemas.microsoft.com/office/powerpoint/2010/main" val="393231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6781AF-430D-416D-AB3E-5B81EA59C1F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81AF-430D-416D-AB3E-5B81EA59C1F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81AF-430D-416D-AB3E-5B81EA59C1F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81AF-430D-416D-AB3E-5B81EA59C1F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781AF-430D-416D-AB3E-5B81EA59C1F5}"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6781AF-430D-416D-AB3E-5B81EA59C1F5}"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6781AF-430D-416D-AB3E-5B81EA59C1F5}"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6781AF-430D-416D-AB3E-5B81EA59C1F5}"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781AF-430D-416D-AB3E-5B81EA59C1F5}"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81AF-430D-416D-AB3E-5B81EA59C1F5}"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81AF-430D-416D-AB3E-5B81EA59C1F5}"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164A"/>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81AF-430D-416D-AB3E-5B81EA59C1F5}" type="datetimeFigureOut">
              <a:rPr lang="en-US" smtClean="0"/>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F1339-9EEF-4086-866F-7BC1BAD37F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ntbonne.edu/academics/departments/family-and-consumer-sciences-department/dietetics/individualized-supervised-practice-pathways/curriculu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ontbonne.edu/academics/departments/family-and-consumer-sciences-department/dietetics/individualized-supervised-practice-pathways/application-proces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15400" cy="2362200"/>
          </a:xfrm>
        </p:spPr>
        <p:txBody>
          <a:bodyPr>
            <a:normAutofit/>
          </a:bodyPr>
          <a:lstStyle/>
          <a:p>
            <a:r>
              <a:rPr lang="en-US" dirty="0" err="1"/>
              <a:t>Fontbonne</a:t>
            </a:r>
            <a:r>
              <a:rPr lang="en-US" dirty="0"/>
              <a:t> University </a:t>
            </a:r>
            <a:br>
              <a:rPr lang="en-US" dirty="0"/>
            </a:br>
            <a:r>
              <a:rPr lang="en-US" sz="4000" dirty="0"/>
              <a:t>Individualized Supervised Practice Pathway (ISPP)</a:t>
            </a:r>
          </a:p>
        </p:txBody>
      </p:sp>
      <p:sp>
        <p:nvSpPr>
          <p:cNvPr id="3" name="Subtitle 2"/>
          <p:cNvSpPr>
            <a:spLocks noGrp="1"/>
          </p:cNvSpPr>
          <p:nvPr>
            <p:ph type="subTitle" idx="1"/>
          </p:nvPr>
        </p:nvSpPr>
        <p:spPr>
          <a:xfrm>
            <a:off x="1496947" y="2211705"/>
            <a:ext cx="6400800" cy="666750"/>
          </a:xfrm>
        </p:spPr>
        <p:txBody>
          <a:bodyPr>
            <a:normAutofit fontScale="85000" lnSpcReduction="20000"/>
          </a:bodyPr>
          <a:lstStyle/>
          <a:p>
            <a:r>
              <a:rPr lang="en-US" sz="2400" dirty="0"/>
              <a:t>Dena B. French, MFN, RD, LD</a:t>
            </a:r>
          </a:p>
          <a:p>
            <a:r>
              <a:rPr lang="en-US" sz="2400" dirty="0" smtClean="0"/>
              <a:t>ISPP Program Director</a:t>
            </a:r>
            <a:endParaRPr lang="en-US" sz="2400" dirty="0"/>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775" y="2878455"/>
            <a:ext cx="6851145" cy="3566160"/>
          </a:xfrm>
          <a:prstGeom prst="rect">
            <a:avLst/>
          </a:prstGeom>
          <a:ln w="9525">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271775" y="6487084"/>
            <a:ext cx="6851145" cy="369332"/>
          </a:xfrm>
          <a:prstGeom prst="rect">
            <a:avLst/>
          </a:prstGeom>
          <a:noFill/>
        </p:spPr>
        <p:txBody>
          <a:bodyPr wrap="square" rtlCol="0">
            <a:spAutoFit/>
          </a:bodyPr>
          <a:lstStyle/>
          <a:p>
            <a:pPr algn="ctr"/>
            <a:r>
              <a:rPr lang="en-US" dirty="0" smtClean="0"/>
              <a:t>The Graduating ISPP Class of 2016</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Meet the FCS Department </a:t>
            </a:r>
            <a:br>
              <a:rPr lang="en-US" dirty="0"/>
            </a:br>
            <a:r>
              <a:rPr lang="en-US" dirty="0"/>
              <a:t>Staff &amp; Faculty</a:t>
            </a:r>
          </a:p>
        </p:txBody>
      </p:sp>
      <p:sp>
        <p:nvSpPr>
          <p:cNvPr id="3" name="Content Placeholder 2"/>
          <p:cNvSpPr>
            <a:spLocks noGrp="1"/>
          </p:cNvSpPr>
          <p:nvPr>
            <p:ph idx="1"/>
          </p:nvPr>
        </p:nvSpPr>
        <p:spPr>
          <a:xfrm>
            <a:off x="304800" y="1752600"/>
            <a:ext cx="8534400" cy="4876800"/>
          </a:xfrm>
        </p:spPr>
        <p:txBody>
          <a:bodyPr>
            <a:normAutofit/>
          </a:bodyPr>
          <a:lstStyle/>
          <a:p>
            <a:pPr marL="457200" lvl="1" indent="0">
              <a:buNone/>
            </a:pPr>
            <a:endParaRPr lang="en-US" dirty="0"/>
          </a:p>
          <a:p>
            <a:pPr lvl="1"/>
            <a:endParaRPr lang="en-US" dirty="0"/>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webmail.fontbonne.edu/owa/service.svc/s/GetFileAttachment?id=AAMkAGU4YmNhNjNmLTUyMTctNGI1ZS04ZGE5LTdmMzg5Y2IzNzllNQBGAAAAAAAeYSqYP7g%2FRaCOs0oUtKp0BwBupCO7BLzjSL02%2Be8BRJ7LAAAAvGUmAADFV2crfFsFTrq7DzL7ymMGAADMzT7bAAABEgAQAGwMwnZNilVIu6sZSyi2X7k%3D&amp;isImagePreview=True&amp;X-OWA-CANARY=zPb7T188N0iPPFBTKuJtoAbfLd_DP9MIjPoMSyybLJ2WoTkhTdZG_b8-TQnsjhzIOeA6SLCmB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55575" y="5903893"/>
            <a:ext cx="8988425" cy="461665"/>
          </a:xfrm>
          <a:prstGeom prst="rect">
            <a:avLst/>
          </a:prstGeom>
          <a:noFill/>
        </p:spPr>
        <p:txBody>
          <a:bodyPr wrap="square" rtlCol="0">
            <a:spAutoFit/>
          </a:bodyPr>
          <a:lstStyle/>
          <a:p>
            <a:r>
              <a:rPr lang="en-US" sz="1200"/>
              <a:t>Left to right: Mary Beth </a:t>
            </a:r>
            <a:r>
              <a:rPr lang="en-US" sz="1200" dirty="0" err="1"/>
              <a:t>Ohlms</a:t>
            </a:r>
            <a:r>
              <a:rPr lang="en-US" sz="1200" dirty="0"/>
              <a:t> (department chairperson), Dena French (DPD/ISPP director),  Vickie </a:t>
            </a:r>
            <a:r>
              <a:rPr lang="en-US" sz="1200" dirty="0" err="1"/>
              <a:t>Logston</a:t>
            </a:r>
            <a:r>
              <a:rPr lang="en-US" sz="1200" dirty="0"/>
              <a:t> (department assistant), </a:t>
            </a:r>
            <a:r>
              <a:rPr lang="en-US" sz="1200" dirty="0" err="1"/>
              <a:t>Jaimette</a:t>
            </a:r>
            <a:r>
              <a:rPr lang="en-US" sz="1200" dirty="0"/>
              <a:t> </a:t>
            </a:r>
            <a:r>
              <a:rPr lang="en-US" sz="1200" dirty="0" err="1"/>
              <a:t>McCulley</a:t>
            </a:r>
            <a:r>
              <a:rPr lang="en-US" sz="1200" dirty="0"/>
              <a:t> (graduate program director), &amp; Jamie Daugherty (instructor)</a:t>
            </a:r>
          </a:p>
        </p:txBody>
      </p:sp>
      <p:pic>
        <p:nvPicPr>
          <p:cNvPr id="9"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b="22996"/>
          <a:stretch/>
        </p:blipFill>
        <p:spPr>
          <a:xfrm>
            <a:off x="1502705" y="2138102"/>
            <a:ext cx="6294163" cy="3238981"/>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8832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Fontbonne’s</a:t>
            </a:r>
            <a:r>
              <a:rPr lang="en-US" dirty="0"/>
              <a:t> Campus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143000"/>
            <a:ext cx="4887447" cy="2743200"/>
          </a:xfrm>
          <a:prstGeom prst="rect">
            <a:avLst/>
          </a:prstGeom>
          <a:ln w="9525">
            <a:solidFill>
              <a:schemeClr val="tx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3976955"/>
            <a:ext cx="4887447" cy="2743200"/>
          </a:xfrm>
          <a:prstGeom prst="rect">
            <a:avLst/>
          </a:prstGeom>
          <a:ln w="9525">
            <a:solidFill>
              <a:schemeClr val="tx1"/>
            </a:solidFill>
          </a:ln>
          <a:effectLst>
            <a:outerShdw blurRad="292100" dist="139700" dir="2700000" algn="tl" rotWithShape="0">
              <a:srgbClr val="333333">
                <a:alpha val="65000"/>
              </a:srgbClr>
            </a:outerShdw>
          </a:effectLst>
        </p:spPr>
      </p:pic>
      <p:pic>
        <p:nvPicPr>
          <p:cNvPr id="5" name="Picture 2" descr="http://www.fontbonne.edu/upload/FBU_%28Seal%29_%28White%2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08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Fontbonne’s</a:t>
            </a:r>
            <a:r>
              <a:rPr lang="en-US" dirty="0"/>
              <a:t> Campus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0"/>
          <a:stretch/>
        </p:blipFill>
        <p:spPr>
          <a:xfrm>
            <a:off x="152400" y="1219200"/>
            <a:ext cx="4887447" cy="2713038"/>
          </a:xfrm>
          <a:prstGeom prst="rect">
            <a:avLst/>
          </a:prstGeom>
          <a:ln w="9525">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4250" y="4038600"/>
            <a:ext cx="4887447" cy="2743200"/>
          </a:xfrm>
          <a:prstGeom prst="rect">
            <a:avLst/>
          </a:prstGeom>
          <a:ln w="9525">
            <a:solidFill>
              <a:schemeClr val="tx1"/>
            </a:solidFill>
          </a:ln>
          <a:effectLst>
            <a:outerShdw blurRad="292100" dist="139700" dir="2700000" algn="tl" rotWithShape="0">
              <a:srgbClr val="333333">
                <a:alpha val="65000"/>
              </a:srgbClr>
            </a:outerShdw>
          </a:effectLst>
        </p:spPr>
      </p:pic>
      <p:pic>
        <p:nvPicPr>
          <p:cNvPr id="5" name="Picture 2" descr="http://www.fontbonne.edu/upload/FBU_%28Seal%29_%28White%2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7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Fontbonne’s</a:t>
            </a:r>
            <a:r>
              <a:rPr lang="en-US" dirty="0"/>
              <a:t> Campus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616"/>
          <a:stretch/>
        </p:blipFill>
        <p:spPr>
          <a:xfrm>
            <a:off x="4267200" y="3810000"/>
            <a:ext cx="4173077" cy="2743200"/>
          </a:xfrm>
          <a:prstGeom prst="rect">
            <a:avLst/>
          </a:prstGeom>
          <a:ln w="9525">
            <a:solidFill>
              <a:schemeClr val="tx1"/>
            </a:solidFill>
          </a:ln>
          <a:effectLst>
            <a:outerShdw blurRad="292100" dist="139700" dir="2700000" algn="tl" rotWithShape="0">
              <a:srgbClr val="333333">
                <a:alpha val="65000"/>
              </a:srgbClr>
            </a:outerShdw>
          </a:effectLst>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10" y="1219200"/>
            <a:ext cx="4235786" cy="2377440"/>
          </a:xfrm>
          <a:prstGeom prst="rect">
            <a:avLst/>
          </a:prstGeom>
          <a:ln w="9525">
            <a:solidFill>
              <a:schemeClr val="tx1"/>
            </a:solidFill>
          </a:ln>
          <a:effectLst>
            <a:outerShdw blurRad="292100" dist="139700" dir="2700000" algn="tl" rotWithShape="0">
              <a:srgbClr val="333333">
                <a:alpha val="65000"/>
              </a:srgbClr>
            </a:outerShdw>
          </a:effectLst>
        </p:spPr>
      </p:pic>
      <p:pic>
        <p:nvPicPr>
          <p:cNvPr id="6" name="Picture 2" descr="http://www.fontbonne.edu/upload/FBU_%28Seal%29_%28White%2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75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Fontbonne’s</a:t>
            </a:r>
            <a:r>
              <a:rPr lang="en-US" dirty="0"/>
              <a:t> Campus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590800"/>
            <a:ext cx="4235787" cy="2377440"/>
          </a:xfrm>
          <a:prstGeom prst="rect">
            <a:avLst/>
          </a:prstGeom>
          <a:ln w="9525">
            <a:solidFill>
              <a:schemeClr val="tx1"/>
            </a:solidFill>
          </a:ln>
          <a:effectLst>
            <a:outerShdw blurRad="292100" dist="139700" dir="2700000" algn="tl" rotWithShape="0">
              <a:srgbClr val="333333">
                <a:alpha val="65000"/>
              </a:srgbClr>
            </a:outerShdw>
          </a:effectLst>
        </p:spPr>
      </p:pic>
      <p:pic>
        <p:nvPicPr>
          <p:cNvPr id="7"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21887"/>
          <a:stretch/>
        </p:blipFill>
        <p:spPr>
          <a:xfrm>
            <a:off x="685800" y="1600200"/>
            <a:ext cx="2825248" cy="3931920"/>
          </a:xfrm>
          <a:prstGeom prst="rect">
            <a:avLst/>
          </a:prstGeom>
          <a:ln w="9525">
            <a:solidFill>
              <a:schemeClr val="tx1"/>
            </a:solidFill>
          </a:ln>
          <a:effectLst>
            <a:outerShdw blurRad="292100" dist="139700" dir="2700000" algn="tl" rotWithShape="0">
              <a:srgbClr val="333333">
                <a:alpha val="65000"/>
              </a:srgbClr>
            </a:outerShdw>
          </a:effectLst>
        </p:spPr>
      </p:pic>
      <p:pic>
        <p:nvPicPr>
          <p:cNvPr id="6" name="Picture 2" descr="http://www.fontbonne.edu/upload/FBU_%28Seal%29_%28White%2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6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Fontbonne’s</a:t>
            </a:r>
            <a:r>
              <a:rPr lang="en-US" dirty="0"/>
              <a:t> Campus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3929" y="4191000"/>
            <a:ext cx="4072871" cy="2286000"/>
          </a:xfrm>
          <a:prstGeom prst="rect">
            <a:avLst/>
          </a:prstGeom>
          <a:ln w="9525">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042" y="1752600"/>
            <a:ext cx="4072872" cy="2286000"/>
          </a:xfrm>
          <a:prstGeom prst="rect">
            <a:avLst/>
          </a:prstGeom>
          <a:ln w="9525">
            <a:solidFill>
              <a:schemeClr val="tx1"/>
            </a:solidFill>
          </a:ln>
          <a:effectLst>
            <a:outerShdw blurRad="292100" dist="139700" dir="2700000" algn="tl" rotWithShape="0">
              <a:srgbClr val="333333">
                <a:alpha val="65000"/>
              </a:srgbClr>
            </a:outerShdw>
          </a:effectLst>
        </p:spPr>
      </p:pic>
      <p:pic>
        <p:nvPicPr>
          <p:cNvPr id="6" name="Picture 2" descr="http://www.fontbonne.edu/upload/FBU_%28Seal%29_%28White%2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31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in St. Louis</a:t>
            </a:r>
          </a:p>
        </p:txBody>
      </p:sp>
      <p:sp>
        <p:nvSpPr>
          <p:cNvPr id="3" name="Content Placeholder 2"/>
          <p:cNvSpPr>
            <a:spLocks noGrp="1"/>
          </p:cNvSpPr>
          <p:nvPr>
            <p:ph idx="1"/>
          </p:nvPr>
        </p:nvSpPr>
        <p:spPr>
          <a:xfrm>
            <a:off x="457200" y="4102090"/>
            <a:ext cx="7924800" cy="2422842"/>
          </a:xfrm>
        </p:spPr>
        <p:txBody>
          <a:bodyPr>
            <a:normAutofit/>
          </a:bodyPr>
          <a:lstStyle/>
          <a:p>
            <a:r>
              <a:rPr lang="en-US" dirty="0"/>
              <a:t>Sports</a:t>
            </a:r>
          </a:p>
          <a:p>
            <a:r>
              <a:rPr lang="en-US" dirty="0"/>
              <a:t>Recreation</a:t>
            </a:r>
          </a:p>
          <a:p>
            <a:r>
              <a:rPr lang="en-US" dirty="0"/>
              <a:t>FREE attractions</a:t>
            </a:r>
          </a:p>
          <a:p>
            <a:r>
              <a:rPr lang="en-US" dirty="0"/>
              <a:t>Food!</a:t>
            </a:r>
          </a:p>
          <a:p>
            <a:endParaRPr lang="en-US" dirty="0"/>
          </a:p>
          <a:p>
            <a:endParaRPr lang="en-US" dirty="0"/>
          </a:p>
          <a:p>
            <a:endParaRPr lang="en-US"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417638"/>
            <a:ext cx="2438400" cy="1624584"/>
          </a:xfrm>
          <a:prstGeom prst="rect">
            <a:avLst/>
          </a:prstGeom>
          <a:ln w="9525">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801" y="1417638"/>
            <a:ext cx="2476500" cy="3619500"/>
          </a:xfrm>
          <a:prstGeom prst="rect">
            <a:avLst/>
          </a:prstGeom>
        </p:spPr>
      </p:pic>
      <p:pic>
        <p:nvPicPr>
          <p:cNvPr id="9" name="Picture 2" descr="http://explorestlouis.com/wp-content/uploads/2011/04/The-Loop-Main-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1417638"/>
            <a:ext cx="2990850" cy="2238376"/>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http://www.fontbonne.edu/upload/FBU_%28Seal%29_%28White%2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72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Fontbonne University ISPP</a:t>
            </a:r>
            <a:br>
              <a:rPr lang="en-US" dirty="0"/>
            </a:br>
            <a:r>
              <a:rPr lang="en-US" dirty="0"/>
              <a:t>Program Overview</a:t>
            </a:r>
          </a:p>
        </p:txBody>
      </p:sp>
      <p:sp>
        <p:nvSpPr>
          <p:cNvPr id="5" name="TextBox 4"/>
          <p:cNvSpPr txBox="1"/>
          <p:nvPr/>
        </p:nvSpPr>
        <p:spPr>
          <a:xfrm>
            <a:off x="381000" y="5562600"/>
            <a:ext cx="8382000" cy="1354217"/>
          </a:xfrm>
          <a:prstGeom prst="rect">
            <a:avLst/>
          </a:prstGeom>
          <a:noFill/>
        </p:spPr>
        <p:txBody>
          <a:bodyPr wrap="square" rtlCol="0">
            <a:spAutoFit/>
          </a:bodyPr>
          <a:lstStyle/>
          <a:p>
            <a:r>
              <a:rPr lang="en-US" sz="1600" dirty="0" smtClean="0"/>
              <a:t>*At least 80 </a:t>
            </a:r>
            <a:r>
              <a:rPr lang="en-US" sz="1600" dirty="0"/>
              <a:t>supervised practice hours are built into the first Summer, Fall and Spring semesters via program organized activities. Interns may exceed this by completing additional volunteer activities of their choice (max of 40 hours) in order to earn time off, which can be used toward sick and personal days during supervised practice. </a:t>
            </a:r>
          </a:p>
          <a:p>
            <a:endParaRPr lang="en-US" dirty="0"/>
          </a:p>
        </p:txBody>
      </p:sp>
      <p:pic>
        <p:nvPicPr>
          <p:cNvPr id="6"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28600"/>
            <a:ext cx="1005840" cy="1005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p:cNvGraphicFramePr>
            <a:graphicFrameLocks/>
          </p:cNvGraphicFramePr>
          <p:nvPr>
            <p:extLst>
              <p:ext uri="{D42A27DB-BD31-4B8C-83A1-F6EECF244321}">
                <p14:modId xmlns:p14="http://schemas.microsoft.com/office/powerpoint/2010/main" val="3920368769"/>
              </p:ext>
            </p:extLst>
          </p:nvPr>
        </p:nvGraphicFramePr>
        <p:xfrm>
          <a:off x="228599" y="1447800"/>
          <a:ext cx="8686801" cy="3718560"/>
        </p:xfrm>
        <a:graphic>
          <a:graphicData uri="http://schemas.openxmlformats.org/drawingml/2006/table">
            <a:tbl>
              <a:tblPr firstRow="1" bandRow="1">
                <a:tableStyleId>{5C22544A-7EE6-4342-B048-85BDC9FD1C3A}</a:tableStyleId>
              </a:tblPr>
              <a:tblGrid>
                <a:gridCol w="2817341">
                  <a:extLst>
                    <a:ext uri="{9D8B030D-6E8A-4147-A177-3AD203B41FA5}">
                      <a16:colId xmlns="" xmlns:a16="http://schemas.microsoft.com/office/drawing/2014/main" val="20000"/>
                    </a:ext>
                  </a:extLst>
                </a:gridCol>
                <a:gridCol w="312626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142240">
                <a:tc>
                  <a:txBody>
                    <a:bodyPr/>
                    <a:lstStyle/>
                    <a:p>
                      <a:r>
                        <a:rPr lang="en-US" dirty="0"/>
                        <a:t>Summer</a:t>
                      </a:r>
                    </a:p>
                  </a:txBody>
                  <a:tcPr/>
                </a:tc>
                <a:tc>
                  <a:txBody>
                    <a:bodyPr/>
                    <a:lstStyle/>
                    <a:p>
                      <a:r>
                        <a:rPr lang="en-US" dirty="0"/>
                        <a:t>Fall</a:t>
                      </a:r>
                    </a:p>
                  </a:txBody>
                  <a:tcPr/>
                </a:tc>
                <a:tc>
                  <a:txBody>
                    <a:bodyPr/>
                    <a:lstStyle/>
                    <a:p>
                      <a:r>
                        <a:rPr lang="en-US" dirty="0"/>
                        <a:t>Spring</a:t>
                      </a:r>
                    </a:p>
                  </a:txBody>
                  <a:tcPr/>
                </a:tc>
                <a:extLst>
                  <a:ext uri="{0D108BD9-81ED-4DB2-BD59-A6C34878D82A}">
                    <a16:rowId xmlns="" xmlns:a16="http://schemas.microsoft.com/office/drawing/2014/main" val="10000"/>
                  </a:ext>
                </a:extLst>
              </a:tr>
              <a:tr h="370840">
                <a:tc>
                  <a:txBody>
                    <a:bodyPr/>
                    <a:lstStyle/>
                    <a:p>
                      <a:r>
                        <a:rPr lang="en-US" sz="1600" b="1" dirty="0"/>
                        <a:t>First Summer:</a:t>
                      </a:r>
                    </a:p>
                    <a:p>
                      <a:r>
                        <a:rPr lang="en-US" sz="1600" i="1" dirty="0"/>
                        <a:t>Interns arrive on campus </a:t>
                      </a:r>
                      <a:r>
                        <a:rPr lang="en-US" sz="1600" i="1" baseline="0" dirty="0"/>
                        <a:t>the first week of June</a:t>
                      </a:r>
                    </a:p>
                    <a:p>
                      <a:pPr>
                        <a:buFont typeface="Arial" pitchFamily="34" charset="0"/>
                        <a:buChar char="•"/>
                      </a:pPr>
                      <a:r>
                        <a:rPr lang="en-US" sz="1600" baseline="0" dirty="0"/>
                        <a:t>Program Orientation</a:t>
                      </a:r>
                    </a:p>
                    <a:p>
                      <a:pPr>
                        <a:buFont typeface="Arial" pitchFamily="34" charset="0"/>
                        <a:buChar char="•"/>
                      </a:pPr>
                      <a:r>
                        <a:rPr lang="en-US" sz="1600" baseline="0" dirty="0"/>
                        <a:t>G</a:t>
                      </a:r>
                      <a:r>
                        <a:rPr lang="en-US" sz="1600" baseline="0" dirty="0" smtClean="0"/>
                        <a:t>raduate courses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“pre” supervised practice experiences*</a:t>
                      </a:r>
                      <a:endParaRPr lang="en-US" sz="1600" baseline="0" dirty="0"/>
                    </a:p>
                    <a:p>
                      <a:endParaRPr lang="en-US" sz="1600" dirty="0"/>
                    </a:p>
                  </a:txBody>
                  <a:tcPr/>
                </a:tc>
                <a:tc>
                  <a:txBody>
                    <a:bodyPr/>
                    <a:lstStyle/>
                    <a:p>
                      <a:r>
                        <a:rPr lang="en-US" sz="1600" b="1" dirty="0"/>
                        <a:t>First Fall:</a:t>
                      </a:r>
                    </a:p>
                    <a:p>
                      <a:pPr>
                        <a:buFont typeface="Arial" pitchFamily="34" charset="0"/>
                        <a:buChar char="•"/>
                      </a:pPr>
                      <a:r>
                        <a:rPr lang="en-US" sz="1600" baseline="0" dirty="0"/>
                        <a:t>G</a:t>
                      </a:r>
                      <a:r>
                        <a:rPr lang="en-US" sz="1600" baseline="0" dirty="0" smtClean="0"/>
                        <a:t>raduate </a:t>
                      </a:r>
                      <a:r>
                        <a:rPr lang="en-US" sz="1600" baseline="0" dirty="0"/>
                        <a:t>courses </a:t>
                      </a:r>
                    </a:p>
                    <a:p>
                      <a:pPr>
                        <a:buFont typeface="Arial" pitchFamily="34" charset="0"/>
                        <a:buChar char="•"/>
                      </a:pPr>
                      <a:r>
                        <a:rPr lang="en-US" sz="1600" baseline="0" dirty="0" smtClean="0"/>
                        <a:t>“pre” supervised practice experiences</a:t>
                      </a:r>
                      <a:r>
                        <a:rPr lang="en-US" sz="1600" baseline="0" dirty="0"/>
                        <a:t>*</a:t>
                      </a:r>
                    </a:p>
                    <a:p>
                      <a:pPr>
                        <a:buFont typeface="Arial" pitchFamily="34" charset="0"/>
                        <a:buChar char="•"/>
                      </a:pPr>
                      <a:endParaRPr lang="en-US" sz="1600" dirty="0"/>
                    </a:p>
                    <a:p>
                      <a:endParaRPr lang="en-US" sz="1600" dirty="0"/>
                    </a:p>
                  </a:txBody>
                  <a:tcPr/>
                </a:tc>
                <a:tc>
                  <a:txBody>
                    <a:bodyPr/>
                    <a:lstStyle/>
                    <a:p>
                      <a:r>
                        <a:rPr lang="en-US" sz="1600" b="1" dirty="0"/>
                        <a:t>Spring:</a:t>
                      </a:r>
                    </a:p>
                    <a:p>
                      <a:pPr>
                        <a:buFont typeface="Arial" pitchFamily="34" charset="0"/>
                        <a:buChar char="•"/>
                      </a:pPr>
                      <a:r>
                        <a:rPr lang="en-US" sz="1600" baseline="0" dirty="0"/>
                        <a:t>G</a:t>
                      </a:r>
                      <a:r>
                        <a:rPr lang="en-US" sz="1600" baseline="0" dirty="0" smtClean="0"/>
                        <a:t>raduate </a:t>
                      </a:r>
                      <a:r>
                        <a:rPr lang="en-US" sz="1600" baseline="0" dirty="0"/>
                        <a:t>courses </a:t>
                      </a:r>
                    </a:p>
                    <a:p>
                      <a:pPr>
                        <a:buFont typeface="Arial" pitchFamily="34" charset="0"/>
                        <a:buChar char="•"/>
                      </a:pPr>
                      <a:r>
                        <a:rPr lang="en-US" sz="1600" baseline="0" dirty="0" smtClean="0"/>
                        <a:t>“pre” supervised practice experiences*</a:t>
                      </a:r>
                    </a:p>
                    <a:p>
                      <a:endParaRPr lang="en-US" sz="1600" dirty="0"/>
                    </a:p>
                  </a:txBody>
                  <a:tcPr/>
                </a:tc>
                <a:extLst>
                  <a:ext uri="{0D108BD9-81ED-4DB2-BD59-A6C34878D82A}">
                    <a16:rowId xmlns="" xmlns:a16="http://schemas.microsoft.com/office/drawing/2014/main" val="10001"/>
                  </a:ext>
                </a:extLst>
              </a:tr>
              <a:tr h="370840">
                <a:tc>
                  <a:txBody>
                    <a:bodyPr/>
                    <a:lstStyle/>
                    <a:p>
                      <a:r>
                        <a:rPr lang="en-US" sz="1600" b="1" dirty="0"/>
                        <a:t>Second Summer:</a:t>
                      </a:r>
                    </a:p>
                    <a:p>
                      <a:pPr>
                        <a:buFont typeface="Arial" pitchFamily="34" charset="0"/>
                        <a:buChar char="•"/>
                      </a:pPr>
                      <a:r>
                        <a:rPr lang="en-US" sz="1600" dirty="0"/>
                        <a:t>Supervised Practice</a:t>
                      </a:r>
                      <a:r>
                        <a:rPr lang="en-US" sz="1600" baseline="0" dirty="0"/>
                        <a:t> </a:t>
                      </a:r>
                      <a:r>
                        <a:rPr lang="en-US" sz="1600" dirty="0" smtClean="0"/>
                        <a:t>begins</a:t>
                      </a:r>
                      <a:endParaRPr lang="en-US" sz="1600" baseline="0" dirty="0"/>
                    </a:p>
                    <a:p>
                      <a:pPr>
                        <a:buFont typeface="Arial" pitchFamily="34" charset="0"/>
                        <a:buChar char="•"/>
                      </a:pPr>
                      <a:r>
                        <a:rPr lang="en-US" sz="1600" baseline="0" dirty="0"/>
                        <a:t>1 graduate course </a:t>
                      </a:r>
                    </a:p>
                    <a:p>
                      <a:pPr>
                        <a:buFont typeface="Arial" pitchFamily="34" charset="0"/>
                        <a:buNone/>
                      </a:pPr>
                      <a:endParaRPr lang="en-US" sz="1600" dirty="0"/>
                    </a:p>
                  </a:txBody>
                  <a:tcPr/>
                </a:tc>
                <a:tc>
                  <a:txBody>
                    <a:bodyPr/>
                    <a:lstStyle/>
                    <a:p>
                      <a:r>
                        <a:rPr lang="en-US" sz="1600" b="1" dirty="0"/>
                        <a:t>Second Fall:</a:t>
                      </a:r>
                    </a:p>
                    <a:p>
                      <a:pPr>
                        <a:buFont typeface="Arial" pitchFamily="34" charset="0"/>
                        <a:buChar char="•"/>
                      </a:pPr>
                      <a:r>
                        <a:rPr lang="en-US" sz="1600" dirty="0"/>
                        <a:t>Supervised Practice</a:t>
                      </a:r>
                      <a:r>
                        <a:rPr lang="en-US" sz="1600" baseline="0" dirty="0"/>
                        <a:t>, continued</a:t>
                      </a:r>
                    </a:p>
                    <a:p>
                      <a:pPr>
                        <a:buFont typeface="Arial" pitchFamily="34" charset="0"/>
                        <a:buChar char="•"/>
                      </a:pPr>
                      <a:r>
                        <a:rPr lang="en-US" sz="1600" baseline="0" dirty="0"/>
                        <a:t>Program completion </a:t>
                      </a:r>
                      <a:r>
                        <a:rPr lang="en-US" sz="1600" baseline="0" dirty="0" smtClean="0"/>
                        <a:t>&amp; graduation </a:t>
                      </a:r>
                      <a:r>
                        <a:rPr lang="en-US" sz="1600" baseline="0" dirty="0"/>
                        <a:t>in </a:t>
                      </a:r>
                      <a:r>
                        <a:rPr lang="en-US" sz="1600" baseline="0" dirty="0" smtClean="0"/>
                        <a:t>December</a:t>
                      </a:r>
                      <a:endParaRPr lang="en-US" sz="1600" baseline="0" dirty="0"/>
                    </a:p>
                    <a:p>
                      <a:endParaRPr lang="en-US" sz="1600" dirty="0"/>
                    </a:p>
                  </a:txBody>
                  <a:tcPr/>
                </a:tc>
                <a:tc>
                  <a:txBody>
                    <a:bodyPr/>
                    <a:lstStyle/>
                    <a:p>
                      <a:endParaRPr lang="en-US" sz="1600" dirty="0"/>
                    </a:p>
                  </a:txBody>
                  <a:tcPr/>
                </a:tc>
                <a:extLst>
                  <a:ext uri="{0D108BD9-81ED-4DB2-BD59-A6C34878D82A}">
                    <a16:rowId xmlns=""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447800"/>
          </a:xfrm>
        </p:spPr>
        <p:txBody>
          <a:bodyPr>
            <a:normAutofit fontScale="90000"/>
          </a:bodyPr>
          <a:lstStyle/>
          <a:p>
            <a:r>
              <a:rPr lang="en-US" dirty="0"/>
              <a:t>Year </a:t>
            </a:r>
            <a:r>
              <a:rPr lang="en-US" dirty="0" smtClean="0"/>
              <a:t>One:</a:t>
            </a:r>
            <a:r>
              <a:rPr lang="en-US" dirty="0"/>
              <a:t/>
            </a:r>
            <a:br>
              <a:rPr lang="en-US" dirty="0"/>
            </a:br>
            <a:r>
              <a:rPr lang="en-US" dirty="0" smtClean="0"/>
              <a:t>Graduate Coursework &amp; </a:t>
            </a:r>
            <a:br>
              <a:rPr lang="en-US" dirty="0" smtClean="0"/>
            </a:br>
            <a:r>
              <a:rPr lang="en-US" dirty="0" smtClean="0"/>
              <a:t>Pre-Supervised Practice</a:t>
            </a:r>
            <a:endParaRPr lang="en-US" dirty="0"/>
          </a:p>
        </p:txBody>
      </p:sp>
      <p:sp>
        <p:nvSpPr>
          <p:cNvPr id="3" name="Content Placeholder 2"/>
          <p:cNvSpPr>
            <a:spLocks noGrp="1"/>
          </p:cNvSpPr>
          <p:nvPr>
            <p:ph idx="1"/>
          </p:nvPr>
        </p:nvSpPr>
        <p:spPr>
          <a:xfrm>
            <a:off x="457200" y="2286000"/>
            <a:ext cx="8229600" cy="4267200"/>
          </a:xfrm>
        </p:spPr>
        <p:txBody>
          <a:bodyPr>
            <a:normAutofit fontScale="85000" lnSpcReduction="20000"/>
          </a:bodyPr>
          <a:lstStyle/>
          <a:p>
            <a:r>
              <a:rPr lang="en-US" dirty="0" smtClean="0"/>
              <a:t>Semesters 1 – 3 include core coursework</a:t>
            </a:r>
          </a:p>
          <a:p>
            <a:r>
              <a:rPr lang="en-US" dirty="0" smtClean="0"/>
              <a:t>Pre-supervised practice experiences built into fall &amp; spring semesters</a:t>
            </a:r>
          </a:p>
          <a:p>
            <a:pPr lvl="1"/>
            <a:r>
              <a:rPr lang="en-US" dirty="0"/>
              <a:t>Catering event</a:t>
            </a:r>
          </a:p>
          <a:p>
            <a:pPr lvl="1"/>
            <a:r>
              <a:rPr lang="en-US" dirty="0"/>
              <a:t>Counseling/Education experience</a:t>
            </a:r>
          </a:p>
          <a:p>
            <a:pPr lvl="1"/>
            <a:r>
              <a:rPr lang="en-US" dirty="0"/>
              <a:t>Community wellness intervention</a:t>
            </a:r>
          </a:p>
          <a:p>
            <a:pPr lvl="1"/>
            <a:r>
              <a:rPr lang="en-US" dirty="0"/>
              <a:t>Field trips/other learning experiences</a:t>
            </a:r>
          </a:p>
          <a:p>
            <a:pPr lvl="1"/>
            <a:r>
              <a:rPr lang="en-US" dirty="0"/>
              <a:t>MNT simulation seminar to review and boost </a:t>
            </a:r>
            <a:r>
              <a:rPr lang="en-US" dirty="0" smtClean="0"/>
              <a:t>skills</a:t>
            </a:r>
          </a:p>
          <a:p>
            <a:pPr marL="457200" lvl="1" indent="0">
              <a:buNone/>
            </a:pPr>
            <a:endParaRPr lang="en-US" dirty="0"/>
          </a:p>
          <a:p>
            <a:pPr marL="457200" lvl="1" indent="0">
              <a:buNone/>
            </a:pPr>
            <a:r>
              <a:rPr lang="en-US" dirty="0" smtClean="0"/>
              <a:t>Many required assignments &amp; projects accumulate supervised practice hours</a:t>
            </a:r>
          </a:p>
          <a:p>
            <a:pPr lvl="2"/>
            <a:endParaRPr lang="en-US" dirty="0"/>
          </a:p>
          <a:p>
            <a:pPr lvl="1"/>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719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 </a:t>
            </a:r>
            <a:r>
              <a:rPr lang="en-US" dirty="0"/>
              <a:t>in </a:t>
            </a:r>
            <a:r>
              <a:rPr lang="en-US" dirty="0" smtClean="0"/>
              <a:t>FCS </a:t>
            </a:r>
            <a:br>
              <a:rPr lang="en-US" dirty="0" smtClean="0"/>
            </a:br>
            <a:r>
              <a:rPr lang="en-US" dirty="0" smtClean="0"/>
              <a:t>Required </a:t>
            </a:r>
            <a:r>
              <a:rPr lang="en-US" dirty="0" smtClean="0"/>
              <a:t>Concentration </a:t>
            </a:r>
            <a:r>
              <a:rPr lang="en-US" dirty="0" smtClean="0"/>
              <a:t>Courses</a:t>
            </a:r>
            <a:endParaRPr lang="en-US" dirty="0"/>
          </a:p>
        </p:txBody>
      </p:sp>
      <p:sp>
        <p:nvSpPr>
          <p:cNvPr id="3" name="Content Placeholder 2"/>
          <p:cNvSpPr>
            <a:spLocks noGrp="1"/>
          </p:cNvSpPr>
          <p:nvPr>
            <p:ph idx="1"/>
          </p:nvPr>
        </p:nvSpPr>
        <p:spPr>
          <a:xfrm>
            <a:off x="304800" y="1436474"/>
            <a:ext cx="8610600" cy="5116726"/>
          </a:xfrm>
        </p:spPr>
        <p:txBody>
          <a:bodyPr>
            <a:normAutofit fontScale="85000" lnSpcReduction="20000"/>
          </a:bodyPr>
          <a:lstStyle/>
          <a:p>
            <a:r>
              <a:rPr lang="en-US" dirty="0"/>
              <a:t>Framing Critical Issues in FCS </a:t>
            </a:r>
          </a:p>
          <a:p>
            <a:r>
              <a:rPr lang="en-US" dirty="0"/>
              <a:t>Advocacy and Public Policy:  Addressing a World in Need </a:t>
            </a:r>
          </a:p>
          <a:p>
            <a:r>
              <a:rPr lang="en-US" dirty="0"/>
              <a:t>Globalization and the Human Condition </a:t>
            </a:r>
          </a:p>
          <a:p>
            <a:r>
              <a:rPr lang="en-US" dirty="0"/>
              <a:t>Leadership Development for Professional Practice </a:t>
            </a:r>
          </a:p>
          <a:p>
            <a:r>
              <a:rPr lang="en-US" dirty="0"/>
              <a:t>Applied Health Behavior to Enhance Health Outcomes </a:t>
            </a:r>
          </a:p>
          <a:p>
            <a:r>
              <a:rPr lang="en-US" dirty="0"/>
              <a:t>Interpreting and Translating Science for Consumers </a:t>
            </a:r>
          </a:p>
          <a:p>
            <a:r>
              <a:rPr lang="en-US" dirty="0"/>
              <a:t>Contemporary Applications for Health Communication </a:t>
            </a:r>
          </a:p>
          <a:p>
            <a:r>
              <a:rPr lang="en-US" dirty="0"/>
              <a:t>Statistical Methods for Research </a:t>
            </a:r>
          </a:p>
          <a:p>
            <a:r>
              <a:rPr lang="en-US" dirty="0"/>
              <a:t>Elective: Ethical Implications for Health Communication  </a:t>
            </a:r>
            <a:r>
              <a:rPr lang="en-US" u="sng" dirty="0"/>
              <a:t>OR</a:t>
            </a:r>
            <a:r>
              <a:rPr lang="en-US" dirty="0"/>
              <a:t> Cultural Competence in Health Communication </a:t>
            </a:r>
          </a:p>
          <a:p>
            <a:pPr marL="0" indent="0">
              <a:buNone/>
            </a:pPr>
            <a:endParaRPr lang="en-US" dirty="0"/>
          </a:p>
          <a:p>
            <a:pPr marL="0" indent="0">
              <a:buNone/>
            </a:pPr>
            <a:r>
              <a:rPr lang="en-US" dirty="0" smtClean="0"/>
              <a:t>Course descriptions can </a:t>
            </a:r>
            <a:r>
              <a:rPr lang="en-US" dirty="0"/>
              <a:t>be found on our </a:t>
            </a:r>
            <a:r>
              <a:rPr lang="en-US" dirty="0">
                <a:hlinkClick r:id="rId3"/>
              </a:rPr>
              <a:t>website </a:t>
            </a:r>
            <a:endParaRPr lang="en-US" dirty="0"/>
          </a:p>
        </p:txBody>
      </p:sp>
      <p:pic>
        <p:nvPicPr>
          <p:cNvPr id="4" name="Picture 2" descr="http://www.fontbonne.edu/upload/FBU_%28Seal%29_%28White%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55802"/>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Objectives</a:t>
            </a:r>
          </a:p>
        </p:txBody>
      </p:sp>
      <p:sp>
        <p:nvSpPr>
          <p:cNvPr id="3" name="Content Placeholder 2"/>
          <p:cNvSpPr>
            <a:spLocks noGrp="1"/>
          </p:cNvSpPr>
          <p:nvPr>
            <p:ph idx="1"/>
          </p:nvPr>
        </p:nvSpPr>
        <p:spPr>
          <a:xfrm>
            <a:off x="762000" y="1600200"/>
            <a:ext cx="7924800" cy="4800600"/>
          </a:xfrm>
        </p:spPr>
        <p:txBody>
          <a:bodyPr>
            <a:normAutofit lnSpcReduction="10000"/>
          </a:bodyPr>
          <a:lstStyle/>
          <a:p>
            <a:r>
              <a:rPr lang="en-US" dirty="0"/>
              <a:t>What is an ISPP?</a:t>
            </a:r>
          </a:p>
          <a:p>
            <a:r>
              <a:rPr lang="en-US" dirty="0" err="1"/>
              <a:t>Fontbonne’s</a:t>
            </a:r>
            <a:r>
              <a:rPr lang="en-US" dirty="0"/>
              <a:t> ISPP</a:t>
            </a:r>
          </a:p>
          <a:p>
            <a:pPr lvl="1"/>
            <a:r>
              <a:rPr lang="en-US" dirty="0"/>
              <a:t>Campus </a:t>
            </a:r>
            <a:r>
              <a:rPr lang="en-US" dirty="0" smtClean="0"/>
              <a:t>“Tour”</a:t>
            </a:r>
            <a:endParaRPr lang="en-US" dirty="0"/>
          </a:p>
          <a:p>
            <a:pPr lvl="1"/>
            <a:r>
              <a:rPr lang="en-US" dirty="0"/>
              <a:t>Program overview &amp; curriculum </a:t>
            </a:r>
          </a:p>
          <a:p>
            <a:pPr lvl="1"/>
            <a:r>
              <a:rPr lang="en-US" dirty="0"/>
              <a:t>Supervised practice </a:t>
            </a:r>
            <a:r>
              <a:rPr lang="en-US" dirty="0" smtClean="0"/>
              <a:t>activities</a:t>
            </a:r>
            <a:endParaRPr lang="en-US" dirty="0"/>
          </a:p>
          <a:p>
            <a:r>
              <a:rPr lang="en-US" dirty="0"/>
              <a:t>Applying to the program</a:t>
            </a:r>
          </a:p>
          <a:p>
            <a:pPr lvl="1"/>
            <a:r>
              <a:rPr lang="en-US" dirty="0"/>
              <a:t>Requirements</a:t>
            </a:r>
          </a:p>
          <a:p>
            <a:pPr lvl="1"/>
            <a:r>
              <a:rPr lang="en-US" dirty="0" smtClean="0"/>
              <a:t>Timeline</a:t>
            </a:r>
          </a:p>
          <a:p>
            <a:r>
              <a:rPr lang="en-US" dirty="0" smtClean="0"/>
              <a:t>FAQ’s</a:t>
            </a:r>
            <a:endParaRPr lang="en-US" dirty="0"/>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6397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Year One: Pre-Supervised Practice</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666" r="7315"/>
          <a:stretch/>
        </p:blipFill>
        <p:spPr>
          <a:xfrm>
            <a:off x="5164705" y="4191000"/>
            <a:ext cx="3775451" cy="2468880"/>
          </a:xfrm>
          <a:prstGeom prst="rect">
            <a:avLst/>
          </a:prstGeom>
          <a:ln w="9525">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570" y="1173480"/>
            <a:ext cx="4226560" cy="2377440"/>
          </a:xfrm>
          <a:prstGeom prst="rect">
            <a:avLst/>
          </a:prstGeom>
          <a:ln w="9525">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8745" y="1288294"/>
            <a:ext cx="3924885" cy="2743200"/>
          </a:xfrm>
          <a:prstGeom prst="rect">
            <a:avLst/>
          </a:prstGeom>
          <a:ln w="9525">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3333" t="20371" r="5000"/>
          <a:stretch/>
        </p:blipFill>
        <p:spPr>
          <a:xfrm>
            <a:off x="263687" y="4282440"/>
            <a:ext cx="4678326" cy="2286000"/>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8146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14082"/>
          </a:xfrm>
        </p:spPr>
        <p:txBody>
          <a:bodyPr>
            <a:normAutofit fontScale="90000"/>
          </a:bodyPr>
          <a:lstStyle/>
          <a:p>
            <a:r>
              <a:rPr lang="en-US" dirty="0"/>
              <a:t>Year Two: Supervised Practice</a:t>
            </a:r>
            <a:br>
              <a:rPr lang="en-US" dirty="0"/>
            </a:br>
            <a:endParaRPr lang="en-US" dirty="0"/>
          </a:p>
        </p:txBody>
      </p:sp>
      <p:sp>
        <p:nvSpPr>
          <p:cNvPr id="3" name="Content Placeholder 2"/>
          <p:cNvSpPr>
            <a:spLocks noGrp="1"/>
          </p:cNvSpPr>
          <p:nvPr>
            <p:ph idx="1"/>
          </p:nvPr>
        </p:nvSpPr>
        <p:spPr>
          <a:xfrm>
            <a:off x="457200" y="1463040"/>
            <a:ext cx="8229600" cy="5090160"/>
          </a:xfrm>
        </p:spPr>
        <p:txBody>
          <a:bodyPr>
            <a:normAutofit/>
          </a:bodyPr>
          <a:lstStyle/>
          <a:p>
            <a:r>
              <a:rPr lang="en-US" dirty="0"/>
              <a:t>Completed during final two semesters</a:t>
            </a:r>
          </a:p>
          <a:p>
            <a:r>
              <a:rPr lang="en-US" dirty="0"/>
              <a:t>Total of 30 </a:t>
            </a:r>
            <a:r>
              <a:rPr lang="en-US" dirty="0" smtClean="0"/>
              <a:t>weeks</a:t>
            </a:r>
          </a:p>
          <a:p>
            <a:pPr lvl="1"/>
            <a:r>
              <a:rPr lang="en-US" dirty="0" smtClean="0"/>
              <a:t>10 </a:t>
            </a:r>
            <a:r>
              <a:rPr lang="en-US" dirty="0"/>
              <a:t>– 12 weeks </a:t>
            </a:r>
            <a:r>
              <a:rPr lang="en-US" dirty="0" smtClean="0"/>
              <a:t>clinical</a:t>
            </a:r>
          </a:p>
          <a:p>
            <a:pPr lvl="1"/>
            <a:r>
              <a:rPr lang="en-US" dirty="0" smtClean="0"/>
              <a:t>8 </a:t>
            </a:r>
            <a:r>
              <a:rPr lang="en-US" dirty="0"/>
              <a:t>- 10 weeks food service </a:t>
            </a:r>
            <a:r>
              <a:rPr lang="en-US" dirty="0" smtClean="0"/>
              <a:t>management</a:t>
            </a:r>
          </a:p>
          <a:p>
            <a:pPr lvl="1"/>
            <a:r>
              <a:rPr lang="en-US" dirty="0" smtClean="0"/>
              <a:t>8 </a:t>
            </a:r>
            <a:r>
              <a:rPr lang="en-US" dirty="0"/>
              <a:t>- 10 weeks </a:t>
            </a:r>
            <a:r>
              <a:rPr lang="en-US" dirty="0" smtClean="0"/>
              <a:t>community</a:t>
            </a:r>
          </a:p>
          <a:p>
            <a:pPr lvl="1"/>
            <a:r>
              <a:rPr lang="en-US" dirty="0" smtClean="0"/>
              <a:t>2 – 4 weeks electives/special interest rotations</a:t>
            </a:r>
            <a:endParaRPr lang="en-US" dirty="0"/>
          </a:p>
          <a:p>
            <a:r>
              <a:rPr lang="en-US" dirty="0" smtClean="0"/>
              <a:t>Interns </a:t>
            </a:r>
            <a:r>
              <a:rPr lang="en-US" dirty="0"/>
              <a:t>provide input on rotation </a:t>
            </a:r>
            <a:r>
              <a:rPr lang="en-US" dirty="0" smtClean="0"/>
              <a:t>selections to individualize the experience</a:t>
            </a:r>
            <a:endParaRPr lang="en-US" dirty="0"/>
          </a:p>
          <a:p>
            <a:pPr lvl="1"/>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9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Rotation</a:t>
            </a:r>
          </a:p>
        </p:txBody>
      </p:sp>
      <p:sp>
        <p:nvSpPr>
          <p:cNvPr id="3" name="Content Placeholder 2"/>
          <p:cNvSpPr>
            <a:spLocks noGrp="1"/>
          </p:cNvSpPr>
          <p:nvPr>
            <p:ph idx="1"/>
          </p:nvPr>
        </p:nvSpPr>
        <p:spPr>
          <a:xfrm>
            <a:off x="457200" y="1417638"/>
            <a:ext cx="4724400" cy="4983162"/>
          </a:xfrm>
        </p:spPr>
        <p:txBody>
          <a:bodyPr>
            <a:normAutofit lnSpcReduction="10000"/>
          </a:bodyPr>
          <a:lstStyle/>
          <a:p>
            <a:r>
              <a:rPr lang="en-US" dirty="0"/>
              <a:t>Acute Care </a:t>
            </a:r>
          </a:p>
          <a:p>
            <a:pPr lvl="1"/>
            <a:r>
              <a:rPr lang="en-US" dirty="0"/>
              <a:t>small, mid size and large </a:t>
            </a:r>
          </a:p>
          <a:p>
            <a:pPr marL="457200" lvl="1" indent="0">
              <a:buNone/>
            </a:pPr>
            <a:r>
              <a:rPr lang="en-US" dirty="0"/>
              <a:t>facilities</a:t>
            </a:r>
          </a:p>
          <a:p>
            <a:r>
              <a:rPr lang="en-US" dirty="0"/>
              <a:t>Long term care / Rehab</a:t>
            </a:r>
          </a:p>
          <a:p>
            <a:r>
              <a:rPr lang="en-US" dirty="0"/>
              <a:t>Elective Sites</a:t>
            </a:r>
          </a:p>
          <a:p>
            <a:pPr lvl="1"/>
            <a:r>
              <a:rPr lang="en-US" dirty="0"/>
              <a:t>Cardiac Rehab</a:t>
            </a:r>
          </a:p>
          <a:p>
            <a:pPr lvl="1"/>
            <a:r>
              <a:rPr lang="en-US" dirty="0"/>
              <a:t>Dialysis</a:t>
            </a:r>
          </a:p>
          <a:p>
            <a:pPr lvl="1"/>
            <a:r>
              <a:rPr lang="en-US" dirty="0"/>
              <a:t>Outpatient Counseling</a:t>
            </a:r>
          </a:p>
          <a:p>
            <a:pPr lvl="1"/>
            <a:r>
              <a:rPr lang="en-US" dirty="0"/>
              <a:t>Outpatient Bariatric Surgery</a:t>
            </a:r>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10100" y="2453958"/>
            <a:ext cx="5364480" cy="3017520"/>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4536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3" y="667883"/>
            <a:ext cx="8229600" cy="807720"/>
          </a:xfrm>
        </p:spPr>
        <p:txBody>
          <a:bodyPr>
            <a:normAutofit fontScale="90000"/>
          </a:bodyPr>
          <a:lstStyle/>
          <a:p>
            <a:r>
              <a:rPr lang="en-US" dirty="0"/>
              <a:t>Food Service Management Rotation </a:t>
            </a:r>
          </a:p>
        </p:txBody>
      </p:sp>
      <p:sp>
        <p:nvSpPr>
          <p:cNvPr id="3" name="Content Placeholder 2"/>
          <p:cNvSpPr>
            <a:spLocks noGrp="1"/>
          </p:cNvSpPr>
          <p:nvPr>
            <p:ph idx="1"/>
          </p:nvPr>
        </p:nvSpPr>
        <p:spPr>
          <a:xfrm>
            <a:off x="457201" y="1828800"/>
            <a:ext cx="4371974" cy="4800600"/>
          </a:xfrm>
        </p:spPr>
        <p:txBody>
          <a:bodyPr>
            <a:normAutofit/>
          </a:bodyPr>
          <a:lstStyle/>
          <a:p>
            <a:r>
              <a:rPr lang="en-US" sz="2600" dirty="0" smtClean="0"/>
              <a:t>Hospital Nutrition Services</a:t>
            </a:r>
          </a:p>
          <a:p>
            <a:pPr lvl="1"/>
            <a:r>
              <a:rPr lang="en-US" sz="2400" dirty="0" smtClean="0"/>
              <a:t>Acute </a:t>
            </a:r>
            <a:r>
              <a:rPr lang="en-US" sz="2400" dirty="0"/>
              <a:t>and Long Term Care</a:t>
            </a:r>
          </a:p>
          <a:p>
            <a:r>
              <a:rPr lang="en-US" sz="2600" dirty="0"/>
              <a:t>School Nutrition</a:t>
            </a:r>
          </a:p>
          <a:p>
            <a:pPr lvl="1"/>
            <a:r>
              <a:rPr lang="en-US" sz="2400" dirty="0" smtClean="0"/>
              <a:t>K-12 &amp; college/university</a:t>
            </a:r>
            <a:endParaRPr lang="en-US" sz="2400" dirty="0"/>
          </a:p>
          <a:p>
            <a:r>
              <a:rPr lang="en-US" sz="2600" dirty="0" smtClean="0"/>
              <a:t>Elective </a:t>
            </a:r>
            <a:r>
              <a:rPr lang="en-US" sz="2600" dirty="0"/>
              <a:t>sites</a:t>
            </a:r>
          </a:p>
          <a:p>
            <a:pPr lvl="1"/>
            <a:r>
              <a:rPr lang="en-US" sz="2400" dirty="0"/>
              <a:t>Grocery store/School of Cooking</a:t>
            </a:r>
          </a:p>
          <a:p>
            <a:pPr marL="0" indent="0">
              <a:buNone/>
            </a:pPr>
            <a:endParaRPr lang="en-US" dirty="0"/>
          </a:p>
        </p:txBody>
      </p:sp>
      <p:pic>
        <p:nvPicPr>
          <p:cNvPr id="6"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596" y="6096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3333"/>
          <a:stretch/>
        </p:blipFill>
        <p:spPr>
          <a:xfrm rot="5400000">
            <a:off x="4164439" y="2185987"/>
            <a:ext cx="5257798" cy="3857625"/>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6398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Nutrition Rotation</a:t>
            </a:r>
          </a:p>
        </p:txBody>
      </p:sp>
      <p:sp>
        <p:nvSpPr>
          <p:cNvPr id="3" name="Content Placeholder 2"/>
          <p:cNvSpPr>
            <a:spLocks noGrp="1"/>
          </p:cNvSpPr>
          <p:nvPr>
            <p:ph idx="1"/>
          </p:nvPr>
        </p:nvSpPr>
        <p:spPr>
          <a:xfrm>
            <a:off x="457200" y="1381543"/>
            <a:ext cx="4343400" cy="5257800"/>
          </a:xfrm>
        </p:spPr>
        <p:txBody>
          <a:bodyPr>
            <a:normAutofit fontScale="77500" lnSpcReduction="20000"/>
          </a:bodyPr>
          <a:lstStyle/>
          <a:p>
            <a:r>
              <a:rPr lang="en-US" dirty="0"/>
              <a:t>Local Outreach Programs</a:t>
            </a:r>
          </a:p>
          <a:p>
            <a:pPr lvl="1"/>
            <a:r>
              <a:rPr lang="en-US" dirty="0"/>
              <a:t>Agency on Aging</a:t>
            </a:r>
          </a:p>
          <a:p>
            <a:pPr lvl="1"/>
            <a:r>
              <a:rPr lang="en-US" dirty="0"/>
              <a:t>WIC</a:t>
            </a:r>
          </a:p>
          <a:p>
            <a:pPr lvl="1"/>
            <a:r>
              <a:rPr lang="en-US" dirty="0"/>
              <a:t>Cooking Matters</a:t>
            </a:r>
          </a:p>
          <a:p>
            <a:pPr lvl="1"/>
            <a:r>
              <a:rPr lang="en-US" dirty="0"/>
              <a:t>School Outreach &amp; Youth Development</a:t>
            </a:r>
          </a:p>
          <a:p>
            <a:pPr lvl="1"/>
            <a:r>
              <a:rPr lang="en-US" dirty="0"/>
              <a:t>Public Health Department</a:t>
            </a:r>
          </a:p>
          <a:p>
            <a:pPr lvl="1"/>
            <a:r>
              <a:rPr lang="en-US" dirty="0" smtClean="0"/>
              <a:t>Health </a:t>
            </a:r>
            <a:r>
              <a:rPr lang="en-US" dirty="0"/>
              <a:t>Promotion &amp; Disease Prevention Program</a:t>
            </a:r>
          </a:p>
          <a:p>
            <a:r>
              <a:rPr lang="en-US" dirty="0"/>
              <a:t>Private </a:t>
            </a:r>
            <a:r>
              <a:rPr lang="en-US" dirty="0" smtClean="0"/>
              <a:t>Practice</a:t>
            </a:r>
          </a:p>
          <a:p>
            <a:r>
              <a:rPr lang="en-US" dirty="0" smtClean="0"/>
              <a:t>Outpatient</a:t>
            </a:r>
          </a:p>
          <a:p>
            <a:r>
              <a:rPr lang="en-US" dirty="0" smtClean="0"/>
              <a:t>Worksite health &amp; wellness</a:t>
            </a:r>
            <a:endParaRPr lang="en-US" dirty="0"/>
          </a:p>
          <a:p>
            <a:r>
              <a:rPr lang="en-US" dirty="0" smtClean="0"/>
              <a:t>Community gardening/farming </a:t>
            </a:r>
            <a:r>
              <a:rPr lang="en-US" dirty="0"/>
              <a:t>and </a:t>
            </a:r>
            <a:r>
              <a:rPr lang="en-US" dirty="0" smtClean="0"/>
              <a:t>education</a:t>
            </a:r>
          </a:p>
          <a:p>
            <a:endParaRPr lang="en-US" dirty="0" smtClean="0"/>
          </a:p>
          <a:p>
            <a:pPr lvl="1"/>
            <a:endParaRPr lang="en-US" dirty="0"/>
          </a:p>
          <a:p>
            <a:pPr lvl="1"/>
            <a:endParaRPr lang="en-US" dirty="0"/>
          </a:p>
          <a:p>
            <a:endParaRPr lang="en-US" dirty="0"/>
          </a:p>
          <a:p>
            <a:endParaRPr lang="en-US" dirty="0"/>
          </a:p>
          <a:p>
            <a:pPr lvl="1"/>
            <a:endParaRPr lang="en-US" dirty="0"/>
          </a:p>
        </p:txBody>
      </p:sp>
      <p:pic>
        <p:nvPicPr>
          <p:cNvPr id="5" name="Picture 2" descr="http://www.fontbonne.edu/upload/FBU_%28Seal%29_%28White%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019" y="16827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957" y="1676400"/>
            <a:ext cx="4114800" cy="4114800"/>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58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Electives/Sp</a:t>
            </a:r>
            <a:r>
              <a:rPr lang="en-US" dirty="0" smtClean="0"/>
              <a:t>ecial Interest</a:t>
            </a:r>
            <a:endParaRPr lang="en-US" dirty="0"/>
          </a:p>
        </p:txBody>
      </p:sp>
      <p:sp>
        <p:nvSpPr>
          <p:cNvPr id="3" name="Content Placeholder 2"/>
          <p:cNvSpPr>
            <a:spLocks noGrp="1"/>
          </p:cNvSpPr>
          <p:nvPr>
            <p:ph idx="1"/>
          </p:nvPr>
        </p:nvSpPr>
        <p:spPr>
          <a:xfrm>
            <a:off x="228600" y="1381543"/>
            <a:ext cx="5057775" cy="5257800"/>
          </a:xfrm>
        </p:spPr>
        <p:txBody>
          <a:bodyPr>
            <a:normAutofit/>
          </a:bodyPr>
          <a:lstStyle/>
          <a:p>
            <a:r>
              <a:rPr lang="en-US" dirty="0" smtClean="0"/>
              <a:t>Extended rotations in any area</a:t>
            </a:r>
            <a:endParaRPr lang="en-US" dirty="0"/>
          </a:p>
          <a:p>
            <a:r>
              <a:rPr lang="en-US" dirty="0" smtClean="0"/>
              <a:t>Sports/Fitness</a:t>
            </a:r>
          </a:p>
          <a:p>
            <a:r>
              <a:rPr lang="en-US" dirty="0" smtClean="0"/>
              <a:t>Holistic Health</a:t>
            </a:r>
          </a:p>
          <a:p>
            <a:r>
              <a:rPr lang="en-US" dirty="0" smtClean="0"/>
              <a:t>Private Practice/Business</a:t>
            </a:r>
          </a:p>
          <a:p>
            <a:pPr marL="0" indent="0">
              <a:buNone/>
            </a:pPr>
            <a:endParaRPr lang="en-US" dirty="0" smtClean="0"/>
          </a:p>
          <a:p>
            <a:r>
              <a:rPr lang="en-US" dirty="0" smtClean="0"/>
              <a:t>Sites can be added based on student contacts!</a:t>
            </a:r>
          </a:p>
          <a:p>
            <a:pPr marL="0" indent="0">
              <a:buNone/>
            </a:pPr>
            <a:endParaRPr lang="en-US" dirty="0"/>
          </a:p>
          <a:p>
            <a:pPr lvl="1"/>
            <a:endParaRPr lang="en-US" dirty="0"/>
          </a:p>
          <a:p>
            <a:endParaRPr lang="en-US" dirty="0"/>
          </a:p>
          <a:p>
            <a:endParaRPr lang="en-US" dirty="0"/>
          </a:p>
          <a:p>
            <a:pPr lvl="1"/>
            <a:endParaRPr lang="en-US" dirty="0"/>
          </a:p>
        </p:txBody>
      </p:sp>
      <p:pic>
        <p:nvPicPr>
          <p:cNvPr id="5" name="Picture 2" descr="http://www.fontbonne.edu/upload/FBU_%28Seal%29_%28White%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019" y="16827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667" r="25555"/>
          <a:stretch/>
        </p:blipFill>
        <p:spPr>
          <a:xfrm rot="5400000">
            <a:off x="5115846" y="1652588"/>
            <a:ext cx="3962400" cy="3857625"/>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991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r>
              <a:rPr lang="en-US" sz="3600" dirty="0"/>
              <a:t>Fontbonne University ISPP</a:t>
            </a:r>
            <a:br>
              <a:rPr lang="en-US" sz="3600" dirty="0"/>
            </a:br>
            <a:r>
              <a:rPr lang="en-US" sz="3600" dirty="0"/>
              <a:t>Estimated Program Costs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4794441"/>
              </p:ext>
            </p:extLst>
          </p:nvPr>
        </p:nvGraphicFramePr>
        <p:xfrm>
          <a:off x="152400" y="1150461"/>
          <a:ext cx="8839200" cy="4432894"/>
        </p:xfrm>
        <a:graphic>
          <a:graphicData uri="http://schemas.openxmlformats.org/drawingml/2006/table">
            <a:tbl>
              <a:tblPr firstRow="1" bandRow="1">
                <a:tableStyleId>{5C22544A-7EE6-4342-B048-85BDC9FD1C3A}</a:tableStyleId>
              </a:tblPr>
              <a:tblGrid>
                <a:gridCol w="58674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tblGrid>
              <a:tr h="360245">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0"/>
                  </a:ext>
                </a:extLst>
              </a:tr>
              <a:tr h="373539">
                <a:tc>
                  <a:txBody>
                    <a:bodyPr/>
                    <a:lstStyle/>
                    <a:p>
                      <a:pPr fontAlgn="ctr"/>
                      <a:r>
                        <a:rPr lang="en-US" sz="1400" dirty="0">
                          <a:effectLst/>
                        </a:rPr>
                        <a:t>Tuition</a:t>
                      </a:r>
                      <a:r>
                        <a:rPr lang="en-US" sz="1400" baseline="0" dirty="0">
                          <a:effectLst/>
                        </a:rPr>
                        <a:t> &amp; </a:t>
                      </a:r>
                      <a:r>
                        <a:rPr lang="en-US" sz="1400" baseline="0" dirty="0" smtClean="0">
                          <a:effectLst/>
                        </a:rPr>
                        <a:t>Fees (based on </a:t>
                      </a:r>
                      <a:r>
                        <a:rPr lang="en-US" sz="1400" baseline="0" dirty="0" smtClean="0">
                          <a:effectLst/>
                        </a:rPr>
                        <a:t>2017-18 </a:t>
                      </a:r>
                      <a:r>
                        <a:rPr lang="en-US" sz="1400" baseline="0" dirty="0" smtClean="0">
                          <a:effectLst/>
                        </a:rPr>
                        <a:t>rates)</a:t>
                      </a:r>
                      <a:endParaRPr lang="en-US" sz="1400" dirty="0">
                        <a:effectLst/>
                      </a:endParaRPr>
                    </a:p>
                  </a:txBody>
                  <a:tcPr marL="95250" marR="95250" marT="47625" marB="47625" anchor="ctr"/>
                </a:tc>
                <a:tc>
                  <a:txBody>
                    <a:bodyPr/>
                    <a:lstStyle/>
                    <a:p>
                      <a:pPr fontAlgn="ctr"/>
                      <a:r>
                        <a:rPr lang="en-US" sz="1400" dirty="0">
                          <a:effectLst/>
                        </a:rPr>
                        <a:t>$</a:t>
                      </a:r>
                      <a:r>
                        <a:rPr lang="en-US" sz="1400" dirty="0" smtClean="0">
                          <a:effectLst/>
                        </a:rPr>
                        <a:t>29,804</a:t>
                      </a:r>
                      <a:endParaRPr lang="en-US" sz="1400" dirty="0">
                        <a:effectLst/>
                      </a:endParaRPr>
                    </a:p>
                  </a:txBody>
                  <a:tcPr marL="95250" marR="95250" marT="47625" marB="47625" anchor="ctr"/>
                </a:tc>
                <a:extLst>
                  <a:ext uri="{0D108BD9-81ED-4DB2-BD59-A6C34878D82A}">
                    <a16:rowId xmlns="" xmlns:a16="http://schemas.microsoft.com/office/drawing/2014/main" val="10001"/>
                  </a:ext>
                </a:extLst>
              </a:tr>
              <a:tr h="360245">
                <a:tc>
                  <a:txBody>
                    <a:bodyPr/>
                    <a:lstStyle/>
                    <a:p>
                      <a:pPr fontAlgn="ctr"/>
                      <a:r>
                        <a:rPr lang="en-US" sz="1400" dirty="0"/>
                        <a:t>Additional Course Fees (covers cost of RDN Exam Study Guide and computerized competency tracking tool)</a:t>
                      </a:r>
                      <a:endParaRPr lang="en-US" sz="1400" dirty="0">
                        <a:effectLst/>
                      </a:endParaRPr>
                    </a:p>
                  </a:txBody>
                  <a:tcPr marL="95250" marR="95250" marT="47625" marB="47625" anchor="ctr"/>
                </a:tc>
                <a:tc>
                  <a:txBody>
                    <a:bodyPr/>
                    <a:lstStyle/>
                    <a:p>
                      <a:pPr fontAlgn="ctr"/>
                      <a:r>
                        <a:rPr lang="en-US" sz="1400" dirty="0">
                          <a:effectLst/>
                        </a:rPr>
                        <a:t>$500 </a:t>
                      </a:r>
                    </a:p>
                  </a:txBody>
                  <a:tcPr marL="95250" marR="95250" marT="47625" marB="47625" anchor="ctr"/>
                </a:tc>
                <a:extLst>
                  <a:ext uri="{0D108BD9-81ED-4DB2-BD59-A6C34878D82A}">
                    <a16:rowId xmlns="" xmlns:a16="http://schemas.microsoft.com/office/drawing/2014/main" val="10004"/>
                  </a:ext>
                </a:extLst>
              </a:tr>
              <a:tr h="360245">
                <a:tc>
                  <a:txBody>
                    <a:bodyPr/>
                    <a:lstStyle/>
                    <a:p>
                      <a:pPr fontAlgn="ctr"/>
                      <a:r>
                        <a:rPr lang="en-US" sz="1400" dirty="0">
                          <a:effectLst/>
                        </a:rPr>
                        <a:t>Textbooks and Reference Materials*</a:t>
                      </a:r>
                    </a:p>
                  </a:txBody>
                  <a:tcPr marL="95250" marR="95250" marT="47625" marB="47625" anchor="ctr"/>
                </a:tc>
                <a:tc>
                  <a:txBody>
                    <a:bodyPr/>
                    <a:lstStyle/>
                    <a:p>
                      <a:pPr fontAlgn="ctr"/>
                      <a:r>
                        <a:rPr lang="en-US" sz="1400" dirty="0">
                          <a:effectLst/>
                        </a:rPr>
                        <a:t>$ 800</a:t>
                      </a:r>
                    </a:p>
                  </a:txBody>
                  <a:tcPr marL="95250" marR="95250" marT="47625" marB="47625" anchor="ctr"/>
                </a:tc>
                <a:extLst>
                  <a:ext uri="{0D108BD9-81ED-4DB2-BD59-A6C34878D82A}">
                    <a16:rowId xmlns="" xmlns:a16="http://schemas.microsoft.com/office/drawing/2014/main" val="10005"/>
                  </a:ext>
                </a:extLst>
              </a:tr>
              <a:tr h="360245">
                <a:tc>
                  <a:txBody>
                    <a:bodyPr/>
                    <a:lstStyle/>
                    <a:p>
                      <a:pPr fontAlgn="ctr"/>
                      <a:r>
                        <a:rPr lang="en-US" sz="1400" dirty="0">
                          <a:effectLst/>
                        </a:rPr>
                        <a:t>Professional Liability Insurance</a:t>
                      </a:r>
                    </a:p>
                  </a:txBody>
                  <a:tcPr marL="95250" marR="95250" marT="47625" marB="47625" anchor="ctr"/>
                </a:tc>
                <a:tc>
                  <a:txBody>
                    <a:bodyPr/>
                    <a:lstStyle/>
                    <a:p>
                      <a:pPr fontAlgn="ctr"/>
                      <a:r>
                        <a:rPr lang="en-US" sz="1400" dirty="0">
                          <a:effectLst/>
                        </a:rPr>
                        <a:t>$ 15/year</a:t>
                      </a:r>
                    </a:p>
                  </a:txBody>
                  <a:tcPr marL="95250" marR="95250" marT="47625" marB="47625" anchor="ctr"/>
                </a:tc>
                <a:extLst>
                  <a:ext uri="{0D108BD9-81ED-4DB2-BD59-A6C34878D82A}">
                    <a16:rowId xmlns="" xmlns:a16="http://schemas.microsoft.com/office/drawing/2014/main" val="10006"/>
                  </a:ext>
                </a:extLst>
              </a:tr>
              <a:tr h="360245">
                <a:tc>
                  <a:txBody>
                    <a:bodyPr/>
                    <a:lstStyle/>
                    <a:p>
                      <a:r>
                        <a:rPr lang="en-US" sz="1400" dirty="0"/>
                        <a:t>Health insurance &amp;</a:t>
                      </a:r>
                      <a:r>
                        <a:rPr lang="en-US" sz="1400" baseline="0" dirty="0"/>
                        <a:t> **</a:t>
                      </a:r>
                      <a:r>
                        <a:rPr lang="en-US" sz="1400" b="1" baseline="0" dirty="0"/>
                        <a:t>Auto Insurance</a:t>
                      </a:r>
                      <a:endParaRPr lang="en-US" sz="1400" b="1" dirty="0"/>
                    </a:p>
                  </a:txBody>
                  <a:tcPr/>
                </a:tc>
                <a:tc>
                  <a:txBody>
                    <a:bodyPr/>
                    <a:lstStyle/>
                    <a:p>
                      <a:r>
                        <a:rPr lang="en-US" sz="1400" dirty="0"/>
                        <a:t>Varies by plan</a:t>
                      </a:r>
                    </a:p>
                  </a:txBody>
                  <a:tcPr/>
                </a:tc>
                <a:extLst>
                  <a:ext uri="{0D108BD9-81ED-4DB2-BD59-A6C34878D82A}">
                    <a16:rowId xmlns="" xmlns:a16="http://schemas.microsoft.com/office/drawing/2014/main" val="10007"/>
                  </a:ext>
                </a:extLst>
              </a:tr>
              <a:tr h="360245">
                <a:tc>
                  <a:txBody>
                    <a:bodyPr/>
                    <a:lstStyle/>
                    <a:p>
                      <a:r>
                        <a:rPr lang="en-US" sz="1400" b="0" dirty="0"/>
                        <a:t>Background</a:t>
                      </a:r>
                      <a:r>
                        <a:rPr lang="en-US" sz="1400" b="0" baseline="0" dirty="0"/>
                        <a:t> checks/drug screen</a:t>
                      </a:r>
                      <a:endParaRPr lang="en-US" sz="1400" b="0" dirty="0"/>
                    </a:p>
                  </a:txBody>
                  <a:tcPr/>
                </a:tc>
                <a:tc>
                  <a:txBody>
                    <a:bodyPr/>
                    <a:lstStyle/>
                    <a:p>
                      <a:r>
                        <a:rPr lang="en-US" sz="1400" dirty="0"/>
                        <a:t>$200</a:t>
                      </a:r>
                    </a:p>
                  </a:txBody>
                  <a:tcPr/>
                </a:tc>
                <a:extLst>
                  <a:ext uri="{0D108BD9-81ED-4DB2-BD59-A6C34878D82A}">
                    <a16:rowId xmlns="" xmlns:a16="http://schemas.microsoft.com/office/drawing/2014/main" val="10008"/>
                  </a:ext>
                </a:extLst>
              </a:tr>
              <a:tr h="435245">
                <a:tc>
                  <a:txBody>
                    <a:bodyPr/>
                    <a:lstStyle/>
                    <a:p>
                      <a:r>
                        <a:rPr lang="en-US" sz="1400" dirty="0" err="1"/>
                        <a:t>ServSafe</a:t>
                      </a:r>
                      <a:r>
                        <a:rPr lang="en-US" sz="1400" dirty="0"/>
                        <a:t>® certification (if not currently certified)</a:t>
                      </a:r>
                      <a:endParaRPr lang="en-US" sz="1400" b="0" dirty="0"/>
                    </a:p>
                  </a:txBody>
                  <a:tcPr/>
                </a:tc>
                <a:tc>
                  <a:txBody>
                    <a:bodyPr/>
                    <a:lstStyle/>
                    <a:p>
                      <a:r>
                        <a:rPr lang="en-US" sz="1400" dirty="0"/>
                        <a:t>$80</a:t>
                      </a:r>
                    </a:p>
                  </a:txBody>
                  <a:tcPr/>
                </a:tc>
                <a:extLst>
                  <a:ext uri="{0D108BD9-81ED-4DB2-BD59-A6C34878D82A}">
                    <a16:rowId xmlns="" xmlns:a16="http://schemas.microsoft.com/office/drawing/2014/main" val="10009"/>
                  </a:ext>
                </a:extLst>
              </a:tr>
              <a:tr h="609600">
                <a:tc>
                  <a:txBody>
                    <a:bodyPr/>
                    <a:lstStyle/>
                    <a:p>
                      <a:r>
                        <a:rPr lang="en-US" sz="1400" b="0" dirty="0"/>
                        <a:t>***Housing/meals/transportation</a:t>
                      </a:r>
                    </a:p>
                  </a:txBody>
                  <a:tcPr/>
                </a:tc>
                <a:tc>
                  <a:txBody>
                    <a:bodyPr/>
                    <a:lstStyle/>
                    <a:p>
                      <a:r>
                        <a:rPr lang="en-US" sz="1400" dirty="0"/>
                        <a:t>$1000 </a:t>
                      </a:r>
                      <a:r>
                        <a:rPr lang="en-US" sz="1400" b="0" i="0" kern="1200" dirty="0">
                          <a:solidFill>
                            <a:schemeClr val="dk1"/>
                          </a:solidFill>
                          <a:effectLst/>
                          <a:latin typeface="+mn-lt"/>
                          <a:ea typeface="+mn-ea"/>
                          <a:cs typeface="+mn-cs"/>
                        </a:rPr>
                        <a:t>(depends upon location and if accommodations are shared)</a:t>
                      </a:r>
                      <a:endParaRPr lang="en-US" sz="1400" dirty="0"/>
                    </a:p>
                  </a:txBody>
                  <a:tcPr/>
                </a:tc>
                <a:extLst>
                  <a:ext uri="{0D108BD9-81ED-4DB2-BD59-A6C34878D82A}">
                    <a16:rowId xmlns="" xmlns:a16="http://schemas.microsoft.com/office/drawing/2014/main" val="10010"/>
                  </a:ext>
                </a:extLst>
              </a:tr>
              <a:tr h="381000">
                <a:tc>
                  <a:txBody>
                    <a:bodyPr/>
                    <a:lstStyle/>
                    <a:p>
                      <a:r>
                        <a:rPr lang="en-US" sz="1400" b="0" dirty="0"/>
                        <a:t>AND &amp; local chapter membership</a:t>
                      </a:r>
                    </a:p>
                  </a:txBody>
                  <a:tcPr/>
                </a:tc>
                <a:tc>
                  <a:txBody>
                    <a:bodyPr/>
                    <a:lstStyle/>
                    <a:p>
                      <a:r>
                        <a:rPr lang="en-US" sz="1400" dirty="0"/>
                        <a:t>$74/year</a:t>
                      </a:r>
                    </a:p>
                  </a:txBody>
                  <a:tcPr/>
                </a:tc>
                <a:extLst>
                  <a:ext uri="{0D108BD9-81ED-4DB2-BD59-A6C34878D82A}">
                    <a16:rowId xmlns="" xmlns:a16="http://schemas.microsoft.com/office/drawing/2014/main" val="10011"/>
                  </a:ext>
                </a:extLst>
              </a:tr>
              <a:tr h="300934">
                <a:tc>
                  <a:txBody>
                    <a:bodyPr/>
                    <a:lstStyle/>
                    <a:p>
                      <a:r>
                        <a:rPr lang="en-US" sz="1400" b="0" dirty="0"/>
                        <a:t>Professional development/conference</a:t>
                      </a:r>
                      <a:r>
                        <a:rPr lang="en-US" sz="1400" b="0" baseline="0" dirty="0"/>
                        <a:t> attendance (optional)</a:t>
                      </a:r>
                      <a:endParaRPr lang="en-US" sz="1400" b="0" dirty="0"/>
                    </a:p>
                  </a:txBody>
                  <a:tcPr/>
                </a:tc>
                <a:tc>
                  <a:txBody>
                    <a:bodyPr/>
                    <a:lstStyle/>
                    <a:p>
                      <a:r>
                        <a:rPr lang="en-US" sz="1400" dirty="0"/>
                        <a:t>$400 – $1200</a:t>
                      </a:r>
                    </a:p>
                  </a:txBody>
                  <a:tcPr/>
                </a:tc>
                <a:extLst>
                  <a:ext uri="{0D108BD9-81ED-4DB2-BD59-A6C34878D82A}">
                    <a16:rowId xmlns="" xmlns:a16="http://schemas.microsoft.com/office/drawing/2014/main" val="10012"/>
                  </a:ext>
                </a:extLst>
              </a:tr>
            </a:tbl>
          </a:graphicData>
        </a:graphic>
      </p:graphicFrame>
      <p:sp>
        <p:nvSpPr>
          <p:cNvPr id="3" name="TextBox 2"/>
          <p:cNvSpPr txBox="1"/>
          <p:nvPr/>
        </p:nvSpPr>
        <p:spPr>
          <a:xfrm>
            <a:off x="304800" y="5943600"/>
            <a:ext cx="8686800" cy="830997"/>
          </a:xfrm>
          <a:prstGeom prst="rect">
            <a:avLst/>
          </a:prstGeom>
          <a:noFill/>
        </p:spPr>
        <p:txBody>
          <a:bodyPr wrap="square" rtlCol="0">
            <a:spAutoFit/>
          </a:bodyPr>
          <a:lstStyle/>
          <a:p>
            <a:r>
              <a:rPr lang="en-US" sz="1200" dirty="0"/>
              <a:t>*Reliable computer and internet access are required</a:t>
            </a:r>
          </a:p>
          <a:p>
            <a:r>
              <a:rPr lang="en-US" sz="1200" dirty="0"/>
              <a:t>**A private vehicle is necessary, as supervised practice sites are located 5 to 45 miles from campus and public transportation is not feasible. Proof of auto liability insurance is required. Sites may assess parking fees.</a:t>
            </a:r>
          </a:p>
          <a:p>
            <a:r>
              <a:rPr lang="en-US" sz="1200" dirty="0"/>
              <a:t>***Apartment style housing is available for graduate students living on campus</a:t>
            </a:r>
          </a:p>
        </p:txBody>
      </p:sp>
      <p:pic>
        <p:nvPicPr>
          <p:cNvPr id="6"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7461"/>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47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Criteria</a:t>
            </a:r>
          </a:p>
        </p:txBody>
      </p:sp>
      <p:sp>
        <p:nvSpPr>
          <p:cNvPr id="3" name="Content Placeholder 2"/>
          <p:cNvSpPr>
            <a:spLocks noGrp="1"/>
          </p:cNvSpPr>
          <p:nvPr>
            <p:ph idx="1"/>
          </p:nvPr>
        </p:nvSpPr>
        <p:spPr>
          <a:xfrm>
            <a:off x="457200" y="1417638"/>
            <a:ext cx="8229600" cy="4983162"/>
          </a:xfrm>
        </p:spPr>
        <p:txBody>
          <a:bodyPr>
            <a:normAutofit fontScale="77500" lnSpcReduction="20000"/>
          </a:bodyPr>
          <a:lstStyle/>
          <a:p>
            <a:pPr marL="0" indent="0">
              <a:buNone/>
            </a:pPr>
            <a:r>
              <a:rPr lang="en-US" sz="2800" dirty="0" smtClean="0"/>
              <a:t>General Qualifications</a:t>
            </a:r>
          </a:p>
          <a:p>
            <a:r>
              <a:rPr lang="en-US" dirty="0" smtClean="0"/>
              <a:t>3.2 </a:t>
            </a:r>
            <a:r>
              <a:rPr lang="en-US" dirty="0"/>
              <a:t>DPD GPA (includes professional &amp; science</a:t>
            </a:r>
            <a:r>
              <a:rPr lang="en-US" dirty="0" smtClean="0"/>
              <a:t>)</a:t>
            </a:r>
          </a:p>
          <a:p>
            <a:pPr lvl="1"/>
            <a:r>
              <a:rPr lang="en-US" sz="2400" dirty="0" smtClean="0"/>
              <a:t>Current intern group average is 3.53</a:t>
            </a:r>
            <a:endParaRPr lang="en-US" sz="2400" dirty="0"/>
          </a:p>
          <a:p>
            <a:r>
              <a:rPr lang="en-US" dirty="0" smtClean="0"/>
              <a:t>3.0 </a:t>
            </a:r>
            <a:r>
              <a:rPr lang="en-US" dirty="0"/>
              <a:t>overall GPA</a:t>
            </a:r>
          </a:p>
          <a:p>
            <a:r>
              <a:rPr lang="en-US" sz="2800" dirty="0"/>
              <a:t>MNT coursework within the last 5 years</a:t>
            </a:r>
          </a:p>
          <a:p>
            <a:pPr marL="0" indent="0" algn="ctr">
              <a:buNone/>
            </a:pPr>
            <a:r>
              <a:rPr lang="en-US" sz="2800" b="1" dirty="0" smtClean="0"/>
              <a:t>GRE </a:t>
            </a:r>
            <a:r>
              <a:rPr lang="en-US" sz="2800" b="1" dirty="0"/>
              <a:t>scores are </a:t>
            </a:r>
            <a:r>
              <a:rPr lang="en-US" sz="2800" b="1" i="1" u="sng" dirty="0"/>
              <a:t>not</a:t>
            </a:r>
            <a:r>
              <a:rPr lang="en-US" sz="2800" b="1" dirty="0"/>
              <a:t> required</a:t>
            </a:r>
          </a:p>
          <a:p>
            <a:pPr marL="0" indent="0">
              <a:buNone/>
            </a:pPr>
            <a:endParaRPr lang="en-US" sz="2800" dirty="0" smtClean="0"/>
          </a:p>
          <a:p>
            <a:pPr marL="0" indent="0">
              <a:buNone/>
            </a:pPr>
            <a:r>
              <a:rPr lang="en-US" sz="2800" dirty="0" smtClean="0"/>
              <a:t>Other attributes:</a:t>
            </a:r>
            <a:endParaRPr lang="en-US" sz="2800" dirty="0"/>
          </a:p>
          <a:p>
            <a:r>
              <a:rPr lang="en-US" sz="2800" dirty="0" smtClean="0"/>
              <a:t>Potential for success in graduate school</a:t>
            </a:r>
          </a:p>
          <a:p>
            <a:r>
              <a:rPr lang="en-US" sz="2800" dirty="0" smtClean="0"/>
              <a:t>Strong </a:t>
            </a:r>
            <a:r>
              <a:rPr lang="en-US" sz="2800" dirty="0"/>
              <a:t>personal statement and letters of recommendation</a:t>
            </a:r>
          </a:p>
          <a:p>
            <a:r>
              <a:rPr lang="en-US" sz="2800" dirty="0"/>
              <a:t>Profession-related experience </a:t>
            </a:r>
            <a:r>
              <a:rPr lang="en-US" sz="2800" dirty="0" smtClean="0"/>
              <a:t>(work </a:t>
            </a:r>
            <a:r>
              <a:rPr lang="en-US" sz="2800" dirty="0"/>
              <a:t>or </a:t>
            </a:r>
            <a:r>
              <a:rPr lang="en-US" sz="2800" dirty="0" smtClean="0"/>
              <a:t>volunteer)</a:t>
            </a:r>
          </a:p>
          <a:p>
            <a:r>
              <a:rPr lang="en-US" sz="2800" dirty="0" smtClean="0"/>
              <a:t>Engagement </a:t>
            </a:r>
            <a:r>
              <a:rPr lang="en-US" sz="2800" dirty="0"/>
              <a:t>in leadership and service </a:t>
            </a:r>
            <a:endParaRPr lang="en-US" sz="2800" dirty="0" smtClean="0"/>
          </a:p>
          <a:p>
            <a:r>
              <a:rPr lang="en-US" sz="2800" dirty="0"/>
              <a:t>Fit with our program and focus</a:t>
            </a:r>
            <a:endParaRPr lang="en-US" sz="2400" dirty="0"/>
          </a:p>
          <a:p>
            <a:r>
              <a:rPr lang="en-US" sz="2800" dirty="0" smtClean="0"/>
              <a:t>Unique perspectives</a:t>
            </a:r>
            <a:endParaRPr lang="en-US" sz="2800"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8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How to Apply</a:t>
            </a:r>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marL="0" indent="0">
              <a:buNone/>
            </a:pPr>
            <a:r>
              <a:rPr lang="en-US" dirty="0"/>
              <a:t>If you have ever received a “no match,” you may apply via DICAS beginning </a:t>
            </a:r>
            <a:r>
              <a:rPr lang="en-US" b="1" u="sng" dirty="0"/>
              <a:t>Thursday, April 6</a:t>
            </a:r>
            <a:r>
              <a:rPr lang="en-US" b="1" u="sng" baseline="30000" dirty="0"/>
              <a:t>th</a:t>
            </a:r>
            <a:r>
              <a:rPr lang="en-US" b="1" u="sng" dirty="0"/>
              <a:t> </a:t>
            </a:r>
            <a:r>
              <a:rPr lang="en-US" b="1" u="sng" dirty="0" smtClean="0"/>
              <a:t>2017 at 11am</a:t>
            </a:r>
          </a:p>
          <a:p>
            <a:pPr marL="0" indent="0">
              <a:buNone/>
            </a:pPr>
            <a:endParaRPr lang="en-US" b="1" u="sng" dirty="0"/>
          </a:p>
          <a:p>
            <a:r>
              <a:rPr lang="en-US" dirty="0" smtClean="0"/>
              <a:t>You </a:t>
            </a:r>
            <a:r>
              <a:rPr lang="en-US" dirty="0"/>
              <a:t>must also apply to our graduate </a:t>
            </a:r>
            <a:r>
              <a:rPr lang="en-US" dirty="0" smtClean="0"/>
              <a:t>program</a:t>
            </a:r>
          </a:p>
          <a:p>
            <a:pPr lvl="1"/>
            <a:r>
              <a:rPr lang="en-US" dirty="0" smtClean="0"/>
              <a:t>Please see our </a:t>
            </a:r>
            <a:r>
              <a:rPr lang="en-US" dirty="0" smtClean="0">
                <a:hlinkClick r:id="rId3"/>
              </a:rPr>
              <a:t>website </a:t>
            </a:r>
            <a:r>
              <a:rPr lang="en-US" dirty="0" smtClean="0"/>
              <a:t>for specific application instructions</a:t>
            </a:r>
          </a:p>
          <a:p>
            <a:r>
              <a:rPr lang="en-US" dirty="0"/>
              <a:t>Applicants </a:t>
            </a:r>
            <a:r>
              <a:rPr lang="en-US" dirty="0" smtClean="0"/>
              <a:t>who meet </a:t>
            </a:r>
            <a:r>
              <a:rPr lang="en-US" dirty="0"/>
              <a:t>minimum qualifications will be contacted </a:t>
            </a:r>
            <a:r>
              <a:rPr lang="en-US" dirty="0" smtClean="0"/>
              <a:t>to </a:t>
            </a:r>
            <a:r>
              <a:rPr lang="en-US" dirty="0"/>
              <a:t>set up a phone </a:t>
            </a:r>
            <a:r>
              <a:rPr lang="en-US" dirty="0" smtClean="0"/>
              <a:t>interview</a:t>
            </a:r>
          </a:p>
          <a:p>
            <a:pPr lvl="1"/>
            <a:r>
              <a:rPr lang="en-US" dirty="0"/>
              <a:t>Initial round of phone interviews will take place between Friday, April 7</a:t>
            </a:r>
            <a:r>
              <a:rPr lang="en-US" baseline="30000" dirty="0"/>
              <a:t>th</a:t>
            </a:r>
            <a:r>
              <a:rPr lang="en-US" dirty="0"/>
              <a:t> and Wednesday, April 12</a:t>
            </a:r>
            <a:r>
              <a:rPr lang="en-US" baseline="30000" dirty="0"/>
              <a:t>th</a:t>
            </a:r>
            <a:r>
              <a:rPr lang="en-US" dirty="0"/>
              <a:t> </a:t>
            </a:r>
          </a:p>
          <a:p>
            <a:pPr lvl="1"/>
            <a:r>
              <a:rPr lang="en-US" dirty="0" smtClean="0"/>
              <a:t>Preference </a:t>
            </a:r>
            <a:r>
              <a:rPr lang="en-US" dirty="0"/>
              <a:t>will be given to applications received by </a:t>
            </a:r>
            <a:r>
              <a:rPr lang="en-US" b="1" dirty="0">
                <a:solidFill>
                  <a:srgbClr val="FF0000"/>
                </a:solidFill>
              </a:rPr>
              <a:t>Sunday, April 9</a:t>
            </a:r>
            <a:r>
              <a:rPr lang="en-US" b="1" baseline="30000" dirty="0" smtClean="0">
                <a:solidFill>
                  <a:srgbClr val="FF0000"/>
                </a:solidFill>
              </a:rPr>
              <a:t>th</a:t>
            </a:r>
            <a:r>
              <a:rPr lang="en-US" b="1" dirty="0" smtClean="0">
                <a:solidFill>
                  <a:srgbClr val="FF0000"/>
                </a:solidFill>
              </a:rPr>
              <a:t> </a:t>
            </a:r>
            <a:endParaRPr lang="en-US" b="1" dirty="0">
              <a:solidFill>
                <a:srgbClr val="FF0000"/>
              </a:solidFill>
            </a:endParaRPr>
          </a:p>
          <a:p>
            <a:pPr lvl="1"/>
            <a:r>
              <a:rPr lang="en-US" dirty="0" smtClean="0"/>
              <a:t>We </a:t>
            </a:r>
            <a:r>
              <a:rPr lang="en-US" dirty="0"/>
              <a:t>will continue to review applications on a rolling basis until </a:t>
            </a:r>
            <a:r>
              <a:rPr lang="en-US" dirty="0" smtClean="0"/>
              <a:t>our class </a:t>
            </a:r>
            <a:r>
              <a:rPr lang="en-US" dirty="0"/>
              <a:t>is </a:t>
            </a:r>
            <a:r>
              <a:rPr lang="en-US" dirty="0" smtClean="0"/>
              <a:t>full</a:t>
            </a:r>
          </a:p>
          <a:p>
            <a:pPr marL="457200" lvl="1" indent="0">
              <a:buNone/>
            </a:pPr>
            <a:endParaRPr lang="en-US" dirty="0"/>
          </a:p>
          <a:p>
            <a:pPr lvl="1">
              <a:buFont typeface="Courier New" panose="02070309020205020404" pitchFamily="49" charset="0"/>
              <a:buChar char="o"/>
            </a:pPr>
            <a:r>
              <a:rPr lang="en-US" dirty="0" smtClean="0"/>
              <a:t>Selected applicants must confirm acceptance within 24 hours of notification</a:t>
            </a:r>
          </a:p>
          <a:p>
            <a:pPr lvl="1">
              <a:buFont typeface="Courier New" panose="02070309020205020404" pitchFamily="49" charset="0"/>
              <a:buChar char="o"/>
            </a:pPr>
            <a:r>
              <a:rPr lang="en-US" dirty="0" smtClean="0"/>
              <a:t>If accepted, you must make arrangements to relocate to St. Louis, MO </a:t>
            </a:r>
            <a:r>
              <a:rPr lang="en-US" dirty="0" smtClean="0"/>
              <a:t>for orientation and to start summer courses </a:t>
            </a:r>
            <a:r>
              <a:rPr lang="en-US" dirty="0" smtClean="0"/>
              <a:t>on June </a:t>
            </a:r>
            <a:r>
              <a:rPr lang="en-US" dirty="0" smtClean="0"/>
              <a:t>5th</a:t>
            </a:r>
            <a:endParaRPr lang="en-US" dirty="0"/>
          </a:p>
          <a:p>
            <a:endParaRPr lang="en-US" dirty="0"/>
          </a:p>
        </p:txBody>
      </p:sp>
      <p:pic>
        <p:nvPicPr>
          <p:cNvPr id="4" name="Picture 2" descr="http://www.fontbonne.edu/upload/FBU_%28Seal%29_%28White%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63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dirty="0" smtClean="0"/>
              <a:t>Housing</a:t>
            </a:r>
          </a:p>
          <a:p>
            <a:pPr lvl="1"/>
            <a:r>
              <a:rPr lang="en-US" dirty="0" smtClean="0"/>
              <a:t>On campus apartment style housing available</a:t>
            </a:r>
          </a:p>
          <a:p>
            <a:pPr lvl="1"/>
            <a:r>
              <a:rPr lang="en-US" dirty="0" smtClean="0"/>
              <a:t> Off campus, residential “college” area</a:t>
            </a:r>
          </a:p>
          <a:p>
            <a:r>
              <a:rPr lang="en-US" dirty="0" smtClean="0"/>
              <a:t>Tuition assistance</a:t>
            </a:r>
          </a:p>
          <a:p>
            <a:pPr lvl="1"/>
            <a:r>
              <a:rPr lang="en-US" dirty="0" smtClean="0"/>
              <a:t>Graduate work study positions available </a:t>
            </a:r>
          </a:p>
          <a:p>
            <a:r>
              <a:rPr lang="en-US" dirty="0" smtClean="0"/>
              <a:t>Working during the program</a:t>
            </a:r>
          </a:p>
          <a:p>
            <a:pPr lvl="1"/>
            <a:r>
              <a:rPr lang="en-US" dirty="0" smtClean="0"/>
              <a:t>Full time not recommended, ~20 hours per week is the norm and manageable</a:t>
            </a:r>
          </a:p>
          <a:p>
            <a:pPr lvl="1"/>
            <a:r>
              <a:rPr lang="en-US" dirty="0" smtClean="0"/>
              <a:t>Schedule must be flexible to accommodate required activities</a:t>
            </a:r>
          </a:p>
          <a:p>
            <a:r>
              <a:rPr lang="en-US" dirty="0" smtClean="0"/>
              <a:t>When are courses held?</a:t>
            </a:r>
          </a:p>
          <a:p>
            <a:pPr lvl="1"/>
            <a:r>
              <a:rPr lang="en-US" dirty="0" smtClean="0"/>
              <a:t>Most graduate courses begin 4:30 or later, although some ISPP required classes begin at 3pm</a:t>
            </a:r>
          </a:p>
          <a:p>
            <a:endParaRPr lang="en-US" dirty="0"/>
          </a:p>
        </p:txBody>
      </p:sp>
    </p:spTree>
    <p:extLst>
      <p:ext uri="{BB962C8B-B14F-4D97-AF65-F5344CB8AC3E}">
        <p14:creationId xmlns:p14="http://schemas.microsoft.com/office/powerpoint/2010/main" val="192270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ISPP? </a:t>
            </a:r>
          </a:p>
        </p:txBody>
      </p:sp>
      <p:sp>
        <p:nvSpPr>
          <p:cNvPr id="3" name="Content Placeholder 2"/>
          <p:cNvSpPr>
            <a:spLocks noGrp="1"/>
          </p:cNvSpPr>
          <p:nvPr>
            <p:ph idx="1"/>
          </p:nvPr>
        </p:nvSpPr>
        <p:spPr>
          <a:xfrm>
            <a:off x="457200" y="1417638"/>
            <a:ext cx="8229600" cy="5059362"/>
          </a:xfrm>
        </p:spPr>
        <p:txBody>
          <a:bodyPr>
            <a:normAutofit/>
          </a:bodyPr>
          <a:lstStyle/>
          <a:p>
            <a:r>
              <a:rPr lang="en-US" dirty="0"/>
              <a:t>ACEND Accredited Program</a:t>
            </a:r>
          </a:p>
          <a:p>
            <a:r>
              <a:rPr lang="en-US" dirty="0"/>
              <a:t>Created in 2011 to address the number of unmatched, qualified students</a:t>
            </a:r>
          </a:p>
          <a:p>
            <a:r>
              <a:rPr lang="en-US" dirty="0"/>
              <a:t>ISPPs increase the number of internship positions</a:t>
            </a:r>
          </a:p>
          <a:p>
            <a:pPr lvl="1"/>
            <a:r>
              <a:rPr lang="en-US" i="1" dirty="0"/>
              <a:t>Current DI match rate is 50 – 55% nationwide</a:t>
            </a:r>
          </a:p>
          <a:p>
            <a:pPr lvl="1"/>
            <a:r>
              <a:rPr lang="en-US" i="1" dirty="0"/>
              <a:t>In April 2016, there were 2407 unmatched students</a:t>
            </a:r>
            <a:endParaRPr lang="en-US" dirty="0"/>
          </a:p>
          <a:p>
            <a:pPr marL="0" indent="0">
              <a:buNone/>
            </a:pPr>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8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lgn="ctr">
              <a:buNone/>
            </a:pPr>
            <a:r>
              <a:rPr lang="en-US" sz="3800" dirty="0"/>
              <a:t>Good Luck on your Applications!</a:t>
            </a:r>
          </a:p>
          <a:p>
            <a:pPr marL="0" indent="0" algn="ctr">
              <a:buNone/>
            </a:pPr>
            <a:endParaRPr lang="en-US" sz="3800" i="1" dirty="0" smtClean="0"/>
          </a:p>
          <a:p>
            <a:pPr marL="0" indent="0" algn="ctr">
              <a:buNone/>
            </a:pPr>
            <a:r>
              <a:rPr lang="en-US" sz="3800" i="1" dirty="0" smtClean="0"/>
              <a:t>Thank </a:t>
            </a:r>
            <a:r>
              <a:rPr lang="en-US" sz="3800" i="1" dirty="0"/>
              <a:t>you for considering our program</a:t>
            </a:r>
            <a:r>
              <a:rPr lang="en-US" sz="3800" i="1" dirty="0" smtClean="0"/>
              <a:t>!</a:t>
            </a:r>
          </a:p>
          <a:p>
            <a:pPr marL="0" indent="0" algn="ctr">
              <a:buNone/>
            </a:pPr>
            <a:endParaRPr lang="en-US" sz="3800" i="1" dirty="0"/>
          </a:p>
          <a:p>
            <a:pPr marL="0" indent="0">
              <a:buNone/>
            </a:pPr>
            <a:r>
              <a:rPr lang="en-US" sz="2800" dirty="0"/>
              <a:t>Please visit our website, or contact me for </a:t>
            </a:r>
            <a:r>
              <a:rPr lang="en-US" sz="2800" dirty="0" smtClean="0"/>
              <a:t>more details</a:t>
            </a:r>
            <a:endParaRPr lang="en-US" sz="2800" dirty="0"/>
          </a:p>
          <a:p>
            <a:pPr marL="0" indent="0">
              <a:buNone/>
            </a:pPr>
            <a:r>
              <a:rPr lang="en-US" sz="2800" dirty="0"/>
              <a:t>Website: www.Fontbonne.edu/ISPP</a:t>
            </a:r>
          </a:p>
          <a:p>
            <a:pPr marL="0" indent="0">
              <a:buNone/>
            </a:pPr>
            <a:r>
              <a:rPr lang="en-US" sz="2800" dirty="0"/>
              <a:t>Email:  </a:t>
            </a:r>
            <a:r>
              <a:rPr lang="en-US" sz="2800" dirty="0" smtClean="0">
                <a:solidFill>
                  <a:schemeClr val="tx2"/>
                </a:solidFill>
              </a:rPr>
              <a:t>DFrench@Fontbonne.edu</a:t>
            </a:r>
          </a:p>
          <a:p>
            <a:pPr marL="0" indent="0">
              <a:buNone/>
            </a:pPr>
            <a:endParaRPr lang="en-US" sz="2800" dirty="0">
              <a:solidFill>
                <a:schemeClr val="tx2"/>
              </a:solidFill>
            </a:endParaRPr>
          </a:p>
          <a:p>
            <a:pPr marL="0" indent="0" algn="ctr">
              <a:buNone/>
            </a:pPr>
            <a:endParaRPr lang="en-US" sz="3800" b="1" i="1" dirty="0" smtClean="0"/>
          </a:p>
          <a:p>
            <a:pPr marL="0" indent="0" algn="ctr">
              <a:buNone/>
            </a:pPr>
            <a:endParaRPr lang="en-US" sz="3800" i="1" dirty="0"/>
          </a:p>
          <a:p>
            <a:pPr marL="0" indent="0" algn="ctr">
              <a:buNone/>
            </a:pPr>
            <a:endParaRPr lang="en-US" sz="3800" i="1" dirty="0"/>
          </a:p>
          <a:p>
            <a:pPr marL="0" indent="0">
              <a:buNone/>
            </a:pPr>
            <a:endParaRPr lang="en-US" dirty="0"/>
          </a:p>
        </p:txBody>
      </p:sp>
    </p:spTree>
    <p:extLst>
      <p:ext uri="{BB962C8B-B14F-4D97-AF65-F5344CB8AC3E}">
        <p14:creationId xmlns:p14="http://schemas.microsoft.com/office/powerpoint/2010/main" val="496972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ISPP? </a:t>
            </a:r>
          </a:p>
        </p:txBody>
      </p:sp>
      <p:sp>
        <p:nvSpPr>
          <p:cNvPr id="3" name="Content Placeholder 2"/>
          <p:cNvSpPr>
            <a:spLocks noGrp="1"/>
          </p:cNvSpPr>
          <p:nvPr>
            <p:ph idx="1"/>
          </p:nvPr>
        </p:nvSpPr>
        <p:spPr>
          <a:xfrm>
            <a:off x="457200" y="1417638"/>
            <a:ext cx="8229600" cy="5059362"/>
          </a:xfrm>
        </p:spPr>
        <p:txBody>
          <a:bodyPr>
            <a:normAutofit/>
          </a:bodyPr>
          <a:lstStyle/>
          <a:p>
            <a:r>
              <a:rPr lang="en-US" sz="3000" dirty="0"/>
              <a:t>Meets the same standards as other supervised practice programs (DI’s)</a:t>
            </a:r>
          </a:p>
          <a:p>
            <a:r>
              <a:rPr lang="en-US" sz="3000" dirty="0"/>
              <a:t>ISPP interns…</a:t>
            </a:r>
          </a:p>
          <a:p>
            <a:pPr lvl="1"/>
            <a:r>
              <a:rPr lang="en-US" sz="2400" i="1" dirty="0"/>
              <a:t>Complete a minimum of 1200 supervised practice hours</a:t>
            </a:r>
          </a:p>
          <a:p>
            <a:pPr lvl="1"/>
            <a:r>
              <a:rPr lang="en-US" sz="2400" i="1" dirty="0"/>
              <a:t>Meet each of the core competencies for the RD (CRD’s)</a:t>
            </a:r>
          </a:p>
          <a:p>
            <a:pPr lvl="1"/>
            <a:r>
              <a:rPr lang="en-US" sz="2400" i="1" dirty="0"/>
              <a:t>Are eligible to sit for the RD/N exam upon successful completion</a:t>
            </a:r>
          </a:p>
          <a:p>
            <a:pPr marL="0" indent="0" algn="ctr">
              <a:buNone/>
            </a:pPr>
            <a:r>
              <a:rPr lang="en-US" sz="3900" dirty="0"/>
              <a:t>What’s the difference??</a:t>
            </a:r>
          </a:p>
          <a:p>
            <a:pPr marL="457200" lvl="1" indent="0" algn="ctr">
              <a:buNone/>
            </a:pPr>
            <a:r>
              <a:rPr lang="en-US" sz="3900" dirty="0"/>
              <a:t>Must receive a “No Match” to apply</a:t>
            </a:r>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2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The ISPP </a:t>
            </a:r>
            <a:br>
              <a:rPr lang="en-US" dirty="0"/>
            </a:br>
            <a:r>
              <a:rPr lang="en-US" dirty="0"/>
              <a:t>at Fontbonne University</a:t>
            </a:r>
          </a:p>
        </p:txBody>
      </p:sp>
      <p:sp>
        <p:nvSpPr>
          <p:cNvPr id="3" name="Content Placeholder 2"/>
          <p:cNvSpPr>
            <a:spLocks noGrp="1"/>
          </p:cNvSpPr>
          <p:nvPr>
            <p:ph idx="1"/>
          </p:nvPr>
        </p:nvSpPr>
        <p:spPr>
          <a:xfrm>
            <a:off x="304800" y="1752600"/>
            <a:ext cx="8534400" cy="4876800"/>
          </a:xfrm>
        </p:spPr>
        <p:txBody>
          <a:bodyPr>
            <a:normAutofit/>
          </a:bodyPr>
          <a:lstStyle/>
          <a:p>
            <a:r>
              <a:rPr lang="en-US" sz="2800" dirty="0"/>
              <a:t>Accepts 12 qualified, unmatched students per year</a:t>
            </a:r>
          </a:p>
          <a:p>
            <a:pPr lvl="1"/>
            <a:r>
              <a:rPr lang="en-US" sz="2400" dirty="0"/>
              <a:t>Interns </a:t>
            </a:r>
            <a:r>
              <a:rPr lang="en-US" sz="2400" dirty="0" smtClean="0"/>
              <a:t>have come </a:t>
            </a:r>
            <a:r>
              <a:rPr lang="en-US" sz="2400" dirty="0"/>
              <a:t>from all over the US including Texas, California, New York, and Washington</a:t>
            </a:r>
          </a:p>
          <a:p>
            <a:r>
              <a:rPr lang="en-US" sz="2800" dirty="0"/>
              <a:t>Takes ~19 months to complete</a:t>
            </a:r>
          </a:p>
          <a:p>
            <a:pPr lvl="1"/>
            <a:r>
              <a:rPr lang="en-US" sz="2400" dirty="0"/>
              <a:t>Includes a Master of Arts in Family &amp; Consumer Sciences</a:t>
            </a:r>
          </a:p>
          <a:p>
            <a:pPr lvl="1"/>
            <a:r>
              <a:rPr lang="en-US" sz="2400" dirty="0"/>
              <a:t>Program focus: health communication studies</a:t>
            </a:r>
          </a:p>
          <a:p>
            <a:r>
              <a:rPr lang="en-US" sz="2800" dirty="0"/>
              <a:t>We are </a:t>
            </a:r>
            <a:r>
              <a:rPr lang="en-US" sz="2800" u="sng" dirty="0"/>
              <a:t>not</a:t>
            </a:r>
            <a:r>
              <a:rPr lang="en-US" sz="2800" dirty="0"/>
              <a:t> a distance program</a:t>
            </a:r>
          </a:p>
          <a:p>
            <a:pPr lvl="1"/>
            <a:r>
              <a:rPr lang="en-US" sz="2400" dirty="0"/>
              <a:t>Relocation to the St. Louis, MO area is required</a:t>
            </a:r>
          </a:p>
          <a:p>
            <a:pPr lvl="1"/>
            <a:r>
              <a:rPr lang="en-US" sz="2400" dirty="0"/>
              <a:t>All preceptors and sites are arranged for you </a:t>
            </a:r>
          </a:p>
          <a:p>
            <a:pPr marL="457200" lvl="1" indent="0">
              <a:buNone/>
            </a:pPr>
            <a:endParaRPr lang="en-US" dirty="0"/>
          </a:p>
          <a:p>
            <a:pPr lvl="1"/>
            <a:endParaRPr lang="en-US" dirty="0"/>
          </a:p>
          <a:p>
            <a:endParaRPr lang="en-US" dirty="0"/>
          </a:p>
        </p:txBody>
      </p:sp>
      <p:pic>
        <p:nvPicPr>
          <p:cNvPr id="4" name="Picture 2" descr="http://www.fontbonne.edu/upload/FBU_%28Seal%29_%28White%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Location</a:t>
            </a:r>
            <a:endParaRPr lang="en-US" dirty="0"/>
          </a:p>
        </p:txBody>
      </p:sp>
      <p:pic>
        <p:nvPicPr>
          <p:cNvPr id="4" name="Content Placeholder 3"/>
          <p:cNvPicPr>
            <a:picLocks noGrp="1" noChangeAspect="1"/>
          </p:cNvPicPr>
          <p:nvPr>
            <p:ph idx="1"/>
          </p:nvPr>
        </p:nvPicPr>
        <p:blipFill rotWithShape="1">
          <a:blip r:embed="rId3"/>
          <a:srcRect l="36486" t="13470" r="7621" b="4034"/>
          <a:stretch/>
        </p:blipFill>
        <p:spPr>
          <a:xfrm>
            <a:off x="304800" y="914400"/>
            <a:ext cx="8604240" cy="5791200"/>
          </a:xfrm>
          <a:prstGeom prst="rect">
            <a:avLst/>
          </a:prstGeom>
        </p:spPr>
      </p:pic>
      <p:sp>
        <p:nvSpPr>
          <p:cNvPr id="3" name="Rectangle 2"/>
          <p:cNvSpPr/>
          <p:nvPr/>
        </p:nvSpPr>
        <p:spPr>
          <a:xfrm>
            <a:off x="4453217" y="3244334"/>
            <a:ext cx="237566" cy="369332"/>
          </a:xfrm>
          <a:prstGeom prst="rect">
            <a:avLst/>
          </a:prstGeom>
        </p:spPr>
        <p:txBody>
          <a:bodyPr wrap="none">
            <a:spAutoFit/>
          </a:bodyPr>
          <a:lstStyle/>
          <a:p>
            <a:r>
              <a:rPr lang="en-US" dirty="0"/>
              <a:t> </a:t>
            </a:r>
          </a:p>
        </p:txBody>
      </p:sp>
      <p:cxnSp>
        <p:nvCxnSpPr>
          <p:cNvPr id="6" name="Straight Arrow Connector 5"/>
          <p:cNvCxnSpPr/>
          <p:nvPr/>
        </p:nvCxnSpPr>
        <p:spPr>
          <a:xfrm>
            <a:off x="2971800" y="2971800"/>
            <a:ext cx="990600" cy="6418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61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Fontbonne’s</a:t>
            </a:r>
            <a:r>
              <a:rPr lang="en-US" dirty="0" smtClean="0"/>
              <a:t> Mission</a:t>
            </a:r>
            <a:endParaRPr lang="en-US" dirty="0"/>
          </a:p>
        </p:txBody>
      </p:sp>
      <p:sp>
        <p:nvSpPr>
          <p:cNvPr id="3" name="Content Placeholder 2"/>
          <p:cNvSpPr>
            <a:spLocks noGrp="1"/>
          </p:cNvSpPr>
          <p:nvPr>
            <p:ph idx="1"/>
          </p:nvPr>
        </p:nvSpPr>
        <p:spPr/>
        <p:txBody>
          <a:bodyPr>
            <a:normAutofit/>
          </a:bodyPr>
          <a:lstStyle/>
          <a:p>
            <a:pPr>
              <a:buNone/>
            </a:pPr>
            <a:r>
              <a:rPr lang="en-US" sz="2600" dirty="0">
                <a:sym typeface="Arial"/>
              </a:rPr>
              <a:t>“Fontbonne University, a Catholic institution sponsored by the Sisters of St. Joseph of Carondelet, is committed to the common good through the daily pursuit of transformative education, inspiring students to become global citizens who think critically, act ethically and serve responsibly.”</a:t>
            </a:r>
          </a:p>
          <a:p>
            <a:pPr>
              <a:buNone/>
            </a:pPr>
            <a:endParaRPr lang="en-US" sz="2600" dirty="0">
              <a:sym typeface="Arial"/>
            </a:endParaRPr>
          </a:p>
          <a:p>
            <a:pPr>
              <a:buNone/>
            </a:pPr>
            <a:r>
              <a:rPr lang="en-US" sz="1600" dirty="0">
                <a:sym typeface="Arial"/>
              </a:rPr>
              <a:t>(Fontbonne University, </a:t>
            </a:r>
            <a:r>
              <a:rPr lang="en-US" sz="1600" dirty="0" smtClean="0">
                <a:sym typeface="Arial"/>
              </a:rPr>
              <a:t>2016)</a:t>
            </a:r>
            <a:endParaRPr lang="en-US" sz="1600" dirty="0">
              <a:sym typeface="Arial"/>
            </a:endParaRPr>
          </a:p>
          <a:p>
            <a:endParaRPr lang="en-US" dirty="0"/>
          </a:p>
        </p:txBody>
      </p:sp>
      <p:pic>
        <p:nvPicPr>
          <p:cNvPr id="4" name="Picture 2" descr="http://www.fontbonne.edu/upload/FBU_%28Seal%29_%28White%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4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Fontbonne Facts</a:t>
            </a:r>
            <a:endParaRPr lang="en-US" dirty="0"/>
          </a:p>
        </p:txBody>
      </p:sp>
      <p:sp>
        <p:nvSpPr>
          <p:cNvPr id="3" name="Content Placeholder 2"/>
          <p:cNvSpPr>
            <a:spLocks noGrp="1"/>
          </p:cNvSpPr>
          <p:nvPr>
            <p:ph idx="1"/>
          </p:nvPr>
        </p:nvSpPr>
        <p:spPr>
          <a:xfrm>
            <a:off x="457200" y="1417638"/>
            <a:ext cx="8229600" cy="5059362"/>
          </a:xfrm>
        </p:spPr>
        <p:txBody>
          <a:bodyPr>
            <a:normAutofit/>
          </a:bodyPr>
          <a:lstStyle/>
          <a:p>
            <a:pPr marL="457200" fontAlgn="base"/>
            <a:r>
              <a:rPr lang="en-US" sz="1800" dirty="0"/>
              <a:t>Established in 1923 by the Sisters </a:t>
            </a:r>
            <a:r>
              <a:rPr lang="en-US" sz="1800" dirty="0"/>
              <a:t>of </a:t>
            </a:r>
            <a:r>
              <a:rPr lang="en-US" sz="1800" dirty="0"/>
              <a:t>St. Joseph of Carondelet</a:t>
            </a:r>
          </a:p>
          <a:p>
            <a:pPr marL="457200" fontAlgn="base"/>
            <a:r>
              <a:rPr lang="en-US" sz="1800" dirty="0"/>
              <a:t>Originally an all-women’s college</a:t>
            </a:r>
          </a:p>
          <a:p>
            <a:pPr marL="457200"/>
            <a:r>
              <a:rPr lang="en" sz="1800" dirty="0" smtClean="0"/>
              <a:t>Located </a:t>
            </a:r>
            <a:r>
              <a:rPr lang="en" sz="1800" dirty="0"/>
              <a:t>in Clayton</a:t>
            </a:r>
            <a:r>
              <a:rPr lang="en" sz="1800" dirty="0" smtClean="0"/>
              <a:t>, St. Louis County, Missouri </a:t>
            </a:r>
            <a:endParaRPr lang="en" sz="1800" dirty="0"/>
          </a:p>
          <a:p>
            <a:pPr marL="457200"/>
            <a:r>
              <a:rPr lang="en" sz="1800" dirty="0"/>
              <a:t>Private, Non-profit, Catholic, Co-ed, Liberal Arts</a:t>
            </a:r>
          </a:p>
          <a:p>
            <a:pPr marL="457200"/>
            <a:r>
              <a:rPr lang="en" sz="1800" dirty="0"/>
              <a:t>Offers 42 undergraduate majors; 17 graduate programs</a:t>
            </a:r>
          </a:p>
          <a:p>
            <a:pPr marL="457200"/>
            <a:r>
              <a:rPr lang="en" sz="1800" dirty="0"/>
              <a:t>Enrollment (as of Fall ‘</a:t>
            </a:r>
            <a:r>
              <a:rPr lang="en" sz="1800" dirty="0" smtClean="0"/>
              <a:t>16): 1526</a:t>
            </a:r>
            <a:endParaRPr lang="en" sz="1800" dirty="0"/>
          </a:p>
          <a:p>
            <a:pPr marL="914400" lvl="1" indent="-228600"/>
            <a:r>
              <a:rPr lang="en" sz="1800" dirty="0"/>
              <a:t>Undergraduate: 1105 (82% full time; 6% distance)</a:t>
            </a:r>
          </a:p>
          <a:p>
            <a:pPr marL="914400" lvl="1" indent="-228600"/>
            <a:r>
              <a:rPr lang="en" sz="1800" dirty="0"/>
              <a:t>Graduate: 608 (45% full time; 32% distance)</a:t>
            </a:r>
          </a:p>
          <a:p>
            <a:pPr marL="457200"/>
            <a:r>
              <a:rPr lang="en" sz="1800" dirty="0"/>
              <a:t>Student diversity: 31%</a:t>
            </a:r>
          </a:p>
          <a:p>
            <a:pPr marL="914400" lvl="1" indent="-228600"/>
            <a:r>
              <a:rPr lang="en" sz="1800" dirty="0"/>
              <a:t>Represents 28 countries</a:t>
            </a:r>
          </a:p>
          <a:p>
            <a:pPr marL="457200"/>
            <a:r>
              <a:rPr lang="en" sz="1800" dirty="0"/>
              <a:t>Faculty: </a:t>
            </a:r>
            <a:r>
              <a:rPr lang="en" sz="1800" dirty="0" smtClean="0"/>
              <a:t>229; </a:t>
            </a:r>
            <a:r>
              <a:rPr lang="en-US" sz="1800" dirty="0"/>
              <a:t>76% of full-time faculty hold a Ph.D. or the highest degree in their field</a:t>
            </a:r>
            <a:endParaRPr lang="en" sz="1800" dirty="0"/>
          </a:p>
          <a:p>
            <a:pPr marL="457200"/>
            <a:r>
              <a:rPr lang="en" sz="1800" dirty="0" smtClean="0"/>
              <a:t>Alumni: 19,315</a:t>
            </a:r>
            <a:endParaRPr lang="en" sz="1800" dirty="0"/>
          </a:p>
          <a:p>
            <a:pPr>
              <a:buNone/>
            </a:pPr>
            <a:r>
              <a:rPr lang="en" sz="1200" dirty="0"/>
              <a:t>(Fontbonne University, </a:t>
            </a:r>
            <a:r>
              <a:rPr lang="en" sz="1200" dirty="0" smtClean="0"/>
              <a:t>2016; </a:t>
            </a:r>
            <a:r>
              <a:rPr lang="en" sz="1200" dirty="0"/>
              <a:t>NCES, 2016)</a:t>
            </a:r>
          </a:p>
          <a:p>
            <a:endParaRPr lang="en-US" dirty="0"/>
          </a:p>
        </p:txBody>
      </p:sp>
      <p:pic>
        <p:nvPicPr>
          <p:cNvPr id="5" name="Picture 2" descr="http://www.fontbonne.edu/upload/FBU_%28Seal%29_%28White%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349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ISPP at Fontbonne?</a:t>
            </a:r>
            <a:endParaRPr lang="en-US" dirty="0"/>
          </a:p>
        </p:txBody>
      </p:sp>
      <p:sp>
        <p:nvSpPr>
          <p:cNvPr id="3" name="Content Placeholder 2"/>
          <p:cNvSpPr>
            <a:spLocks noGrp="1"/>
          </p:cNvSpPr>
          <p:nvPr>
            <p:ph idx="1"/>
          </p:nvPr>
        </p:nvSpPr>
        <p:spPr/>
        <p:txBody>
          <a:bodyPr/>
          <a:lstStyle/>
          <a:p>
            <a:r>
              <a:rPr lang="en-US" dirty="0" smtClean="0"/>
              <a:t>Small campus and program = personal attention</a:t>
            </a:r>
          </a:p>
          <a:p>
            <a:r>
              <a:rPr lang="en-US" dirty="0" smtClean="0"/>
              <a:t>Form relationships with other students, staff, and faculty</a:t>
            </a:r>
          </a:p>
          <a:p>
            <a:r>
              <a:rPr lang="en-US" dirty="0" smtClean="0"/>
              <a:t>Similar experience to a traditional DI + Master’s program</a:t>
            </a:r>
          </a:p>
          <a:p>
            <a:r>
              <a:rPr lang="en-US" dirty="0" smtClean="0"/>
              <a:t>Unique program focus stands out on resume</a:t>
            </a:r>
          </a:p>
          <a:p>
            <a:pPr marL="0" indent="0">
              <a:buNone/>
            </a:pPr>
            <a:endParaRPr lang="en-US" dirty="0"/>
          </a:p>
        </p:txBody>
      </p:sp>
    </p:spTree>
    <p:extLst>
      <p:ext uri="{BB962C8B-B14F-4D97-AF65-F5344CB8AC3E}">
        <p14:creationId xmlns:p14="http://schemas.microsoft.com/office/powerpoint/2010/main" val="288246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7062</TotalTime>
  <Words>1654</Words>
  <Application>Microsoft Office PowerPoint</Application>
  <PresentationFormat>On-screen Show (4:3)</PresentationFormat>
  <Paragraphs>288</Paragraphs>
  <Slides>30</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Courier New</vt:lpstr>
      <vt:lpstr>Office Theme</vt:lpstr>
      <vt:lpstr>Fontbonne University  Individualized Supervised Practice Pathway (ISPP)</vt:lpstr>
      <vt:lpstr>Objectives</vt:lpstr>
      <vt:lpstr>What is an ISPP? </vt:lpstr>
      <vt:lpstr>What is an ISPP? </vt:lpstr>
      <vt:lpstr>The ISPP  at Fontbonne University</vt:lpstr>
      <vt:lpstr>Location</vt:lpstr>
      <vt:lpstr>Fontbonne’s Mission</vt:lpstr>
      <vt:lpstr>Fontbonne Facts</vt:lpstr>
      <vt:lpstr>Why the ISPP at Fontbonne?</vt:lpstr>
      <vt:lpstr>Meet the FCS Department  Staff &amp; Faculty</vt:lpstr>
      <vt:lpstr>Fontbonne’s Campus</vt:lpstr>
      <vt:lpstr>Fontbonne’s Campus</vt:lpstr>
      <vt:lpstr>Fontbonne’s Campus</vt:lpstr>
      <vt:lpstr>Fontbonne’s Campus</vt:lpstr>
      <vt:lpstr>Fontbonne’s Campus</vt:lpstr>
      <vt:lpstr>Living in St. Louis</vt:lpstr>
      <vt:lpstr>Fontbonne University ISPP Program Overview</vt:lpstr>
      <vt:lpstr>Year One: Graduate Coursework &amp;  Pre-Supervised Practice</vt:lpstr>
      <vt:lpstr>MA in FCS  Required Concentration Courses</vt:lpstr>
      <vt:lpstr>PowerPoint Presentation</vt:lpstr>
      <vt:lpstr>Year Two: Supervised Practice </vt:lpstr>
      <vt:lpstr>Clinical Rotation</vt:lpstr>
      <vt:lpstr>Food Service Management Rotation </vt:lpstr>
      <vt:lpstr>Community Nutrition Rotation</vt:lpstr>
      <vt:lpstr>Electives/Special Interest</vt:lpstr>
      <vt:lpstr>Fontbonne University ISPP Estimated Program Costs</vt:lpstr>
      <vt:lpstr>Admission Criteria</vt:lpstr>
      <vt:lpstr>When and How to Apply</vt:lpstr>
      <vt:lpstr>FAQ’s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Fontbonne University  Individualized Supervised Practice Pathway (ISPP)</dc:title>
  <dc:creator>Dena's Asus</dc:creator>
  <cp:lastModifiedBy>French, Dena</cp:lastModifiedBy>
  <cp:revision>127</cp:revision>
  <cp:lastPrinted>2015-11-04T21:06:32Z</cp:lastPrinted>
  <dcterms:created xsi:type="dcterms:W3CDTF">2015-01-01T20:42:17Z</dcterms:created>
  <dcterms:modified xsi:type="dcterms:W3CDTF">2017-03-22T20:51:50Z</dcterms:modified>
</cp:coreProperties>
</file>