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6" r:id="rId2"/>
    <p:sldId id="299" r:id="rId3"/>
    <p:sldId id="272" r:id="rId4"/>
    <p:sldId id="297" r:id="rId5"/>
    <p:sldId id="259" r:id="rId6"/>
    <p:sldId id="319" r:id="rId7"/>
    <p:sldId id="324" r:id="rId8"/>
    <p:sldId id="325" r:id="rId9"/>
    <p:sldId id="329" r:id="rId10"/>
    <p:sldId id="300" r:id="rId11"/>
    <p:sldId id="301" r:id="rId12"/>
    <p:sldId id="303" r:id="rId13"/>
    <p:sldId id="302" r:id="rId14"/>
    <p:sldId id="304" r:id="rId15"/>
    <p:sldId id="306" r:id="rId16"/>
    <p:sldId id="263" r:id="rId17"/>
    <p:sldId id="326" r:id="rId18"/>
    <p:sldId id="264" r:id="rId19"/>
    <p:sldId id="330" r:id="rId20"/>
    <p:sldId id="334" r:id="rId21"/>
    <p:sldId id="312" r:id="rId22"/>
    <p:sldId id="331" r:id="rId23"/>
    <p:sldId id="332" r:id="rId24"/>
    <p:sldId id="333" r:id="rId25"/>
    <p:sldId id="327" r:id="rId26"/>
    <p:sldId id="316" r:id="rId27"/>
    <p:sldId id="317" r:id="rId28"/>
    <p:sldId id="285" r:id="rId29"/>
    <p:sldId id="328" r:id="rId30"/>
    <p:sldId id="335" r:id="rId31"/>
    <p:sldId id="318" r:id="rId3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16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31" autoAdjust="0"/>
  </p:normalViewPr>
  <p:slideViewPr>
    <p:cSldViewPr>
      <p:cViewPr varScale="1">
        <p:scale>
          <a:sx n="93" d="100"/>
          <a:sy n="93" d="100"/>
        </p:scale>
        <p:origin x="212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EEE3C1E4-655B-4C99-B513-69F64AA7D64B}" type="datetimeFigureOut">
              <a:rPr lang="en-US" smtClean="0"/>
              <a:t>1/30/2019</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CE9DB04-5A21-4FA5-8079-C8372E6871E1}" type="slidenum">
              <a:rPr lang="en-US" smtClean="0"/>
              <a:t>‹#›</a:t>
            </a:fld>
            <a:endParaRPr lang="en-US"/>
          </a:p>
        </p:txBody>
      </p:sp>
    </p:spTree>
    <p:extLst>
      <p:ext uri="{BB962C8B-B14F-4D97-AF65-F5344CB8AC3E}">
        <p14:creationId xmlns:p14="http://schemas.microsoft.com/office/powerpoint/2010/main" val="2117672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1</a:t>
            </a:fld>
            <a:endParaRPr lang="en-US"/>
          </a:p>
        </p:txBody>
      </p:sp>
    </p:spTree>
    <p:extLst>
      <p:ext uri="{BB962C8B-B14F-4D97-AF65-F5344CB8AC3E}">
        <p14:creationId xmlns:p14="http://schemas.microsoft.com/office/powerpoint/2010/main" val="489909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10</a:t>
            </a:fld>
            <a:endParaRPr lang="en-US"/>
          </a:p>
        </p:txBody>
      </p:sp>
    </p:spTree>
    <p:extLst>
      <p:ext uri="{BB962C8B-B14F-4D97-AF65-F5344CB8AC3E}">
        <p14:creationId xmlns:p14="http://schemas.microsoft.com/office/powerpoint/2010/main" val="26238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campus is beautiful, especially in the springtime!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11</a:t>
            </a:fld>
            <a:endParaRPr lang="en-US"/>
          </a:p>
        </p:txBody>
      </p:sp>
    </p:spTree>
    <p:extLst>
      <p:ext uri="{BB962C8B-B14F-4D97-AF65-F5344CB8AC3E}">
        <p14:creationId xmlns:p14="http://schemas.microsoft.com/office/powerpoint/2010/main" val="1961869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campus</a:t>
            </a:r>
            <a:r>
              <a:rPr lang="en-US" baseline="0" dirty="0" smtClean="0"/>
              <a:t> has many great places for studying, relaxing, and socializing between classes! </a:t>
            </a:r>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12</a:t>
            </a:fld>
            <a:endParaRPr lang="en-US"/>
          </a:p>
        </p:txBody>
      </p:sp>
    </p:spTree>
    <p:extLst>
      <p:ext uri="{BB962C8B-B14F-4D97-AF65-F5344CB8AC3E}">
        <p14:creationId xmlns:p14="http://schemas.microsoft.com/office/powerpoint/2010/main" val="3932310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entrance</a:t>
            </a:r>
            <a:r>
              <a:rPr lang="en-US" baseline="0" dirty="0" smtClean="0"/>
              <a:t> to Anheuser Busch Hall, where our department is housed. </a:t>
            </a:r>
          </a:p>
          <a:p>
            <a:r>
              <a:rPr lang="en-US" baseline="0" dirty="0" smtClean="0"/>
              <a:t>Right, top: Our department’s food science lab. ISPP students will utilize this for their catering event on campus! </a:t>
            </a:r>
          </a:p>
          <a:p>
            <a:r>
              <a:rPr lang="en-US" baseline="0" dirty="0" smtClean="0"/>
              <a:t>Right, bottom: Student lounge located on our floor, used quite often by our students. There are two former ISPP students seated at the front table! </a:t>
            </a:r>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13</a:t>
            </a:fld>
            <a:endParaRPr lang="en-US"/>
          </a:p>
        </p:txBody>
      </p:sp>
    </p:spTree>
    <p:extLst>
      <p:ext uri="{BB962C8B-B14F-4D97-AF65-F5344CB8AC3E}">
        <p14:creationId xmlns:p14="http://schemas.microsoft.com/office/powerpoint/2010/main" val="171269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counseling/consultation room for practice counseling </a:t>
            </a:r>
            <a:r>
              <a:rPr lang="en-US" dirty="0" smtClean="0"/>
              <a:t>sessions. </a:t>
            </a:r>
          </a:p>
          <a:p>
            <a:r>
              <a:rPr lang="en-US" dirty="0" smtClean="0"/>
              <a:t>Right: Our department’s</a:t>
            </a:r>
            <a:r>
              <a:rPr lang="en-US" baseline="0" dirty="0" smtClean="0"/>
              <a:t> display case, located in our hallway. This particular display was designed by two current ISPP students for National Nutrition Month, 2018! </a:t>
            </a:r>
            <a:endParaRPr lang="en-US" dirty="0"/>
          </a:p>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14</a:t>
            </a:fld>
            <a:endParaRPr lang="en-US"/>
          </a:p>
        </p:txBody>
      </p:sp>
    </p:spTree>
    <p:extLst>
      <p:ext uri="{BB962C8B-B14F-4D97-AF65-F5344CB8AC3E}">
        <p14:creationId xmlns:p14="http://schemas.microsoft.com/office/powerpoint/2010/main" val="4157554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 Louis</a:t>
            </a:r>
            <a:r>
              <a:rPr lang="en-US" baseline="0" dirty="0"/>
              <a:t> has something to offer every interest</a:t>
            </a:r>
            <a:r>
              <a:rPr lang="en-US" baseline="0" dirty="0" smtClean="0"/>
              <a:t>! We are a smaller city, but there is never a lack of things going on. There are several fun areas that include restaurants, bars, clubs, etc. We have some large universities in town (Washington University, St. Louis University), so although we would not be considered a “college town” there is quite a large population of young adults in the area. </a:t>
            </a:r>
          </a:p>
          <a:p>
            <a:r>
              <a:rPr lang="en-US" baseline="0" dirty="0" smtClean="0"/>
              <a:t>During the spring and summer months there is always some type of outdoor festival going on. Many are focused on FOOD! You may not develop a taste our St. Louis style pizza (we get it – </a:t>
            </a:r>
            <a:r>
              <a:rPr lang="en-US" baseline="0" dirty="0" err="1" smtClean="0"/>
              <a:t>provel</a:t>
            </a:r>
            <a:r>
              <a:rPr lang="en-US" baseline="0" dirty="0" smtClean="0"/>
              <a:t> cheese is not everyone’s thing) but you probably will love the toasted ravioli and gooey butter cake. We also have many areas that offer specific types of cuisine. One example is the Hill, which has some of the best Italian restaurants around! </a:t>
            </a:r>
          </a:p>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15</a:t>
            </a:fld>
            <a:endParaRPr lang="en-US"/>
          </a:p>
        </p:txBody>
      </p:sp>
    </p:spTree>
    <p:extLst>
      <p:ext uri="{BB962C8B-B14F-4D97-AF65-F5344CB8AC3E}">
        <p14:creationId xmlns:p14="http://schemas.microsoft.com/office/powerpoint/2010/main" val="3014996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the program. </a:t>
            </a:r>
          </a:p>
        </p:txBody>
      </p:sp>
      <p:sp>
        <p:nvSpPr>
          <p:cNvPr id="4" name="Slide Number Placeholder 3"/>
          <p:cNvSpPr>
            <a:spLocks noGrp="1"/>
          </p:cNvSpPr>
          <p:nvPr>
            <p:ph type="sldNum" sz="quarter" idx="10"/>
          </p:nvPr>
        </p:nvSpPr>
        <p:spPr/>
        <p:txBody>
          <a:bodyPr/>
          <a:lstStyle/>
          <a:p>
            <a:fld id="{3CE9DB04-5A21-4FA5-8079-C8372E6871E1}" type="slidenum">
              <a:rPr lang="en-US" smtClean="0"/>
              <a:t>16</a:t>
            </a:fld>
            <a:endParaRPr lang="en-US"/>
          </a:p>
        </p:txBody>
      </p:sp>
    </p:spTree>
    <p:extLst>
      <p:ext uri="{BB962C8B-B14F-4D97-AF65-F5344CB8AC3E}">
        <p14:creationId xmlns:p14="http://schemas.microsoft.com/office/powerpoint/2010/main" val="1412190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17</a:t>
            </a:fld>
            <a:endParaRPr lang="en-US"/>
          </a:p>
        </p:txBody>
      </p:sp>
    </p:spTree>
    <p:extLst>
      <p:ext uri="{BB962C8B-B14F-4D97-AF65-F5344CB8AC3E}">
        <p14:creationId xmlns:p14="http://schemas.microsoft.com/office/powerpoint/2010/main" val="558067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MA in</a:t>
            </a:r>
            <a:r>
              <a:rPr lang="en-US" baseline="0" dirty="0"/>
              <a:t> FCS is a unique program that offers courses related to communicating health information to patients/clients and influencing health outcomes. </a:t>
            </a:r>
            <a:r>
              <a:rPr lang="en-US" dirty="0"/>
              <a:t>Course descriptions can be found on our website. </a:t>
            </a:r>
          </a:p>
        </p:txBody>
      </p:sp>
      <p:sp>
        <p:nvSpPr>
          <p:cNvPr id="4" name="Slide Number Placeholder 3"/>
          <p:cNvSpPr>
            <a:spLocks noGrp="1"/>
          </p:cNvSpPr>
          <p:nvPr>
            <p:ph type="sldNum" sz="quarter" idx="10"/>
          </p:nvPr>
        </p:nvSpPr>
        <p:spPr/>
        <p:txBody>
          <a:bodyPr/>
          <a:lstStyle/>
          <a:p>
            <a:fld id="{3CE9DB04-5A21-4FA5-8079-C8372E6871E1}" type="slidenum">
              <a:rPr lang="en-US" smtClean="0"/>
              <a:t>18</a:t>
            </a:fld>
            <a:endParaRPr lang="en-US"/>
          </a:p>
        </p:txBody>
      </p:sp>
    </p:spTree>
    <p:extLst>
      <p:ext uri="{BB962C8B-B14F-4D97-AF65-F5344CB8AC3E}">
        <p14:creationId xmlns:p14="http://schemas.microsoft.com/office/powerpoint/2010/main" val="3854052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r>
              <a:rPr lang="en-US" baseline="0" dirty="0"/>
              <a:t> of activities during graduate </a:t>
            </a:r>
            <a:r>
              <a:rPr lang="en-US" baseline="0" dirty="0" smtClean="0"/>
              <a:t>school. Each of these projects helps you to build your skills for supervised practice, and counts toward hours. </a:t>
            </a:r>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19</a:t>
            </a:fld>
            <a:endParaRPr lang="en-US"/>
          </a:p>
        </p:txBody>
      </p:sp>
    </p:spTree>
    <p:extLst>
      <p:ext uri="{BB962C8B-B14F-4D97-AF65-F5344CB8AC3E}">
        <p14:creationId xmlns:p14="http://schemas.microsoft.com/office/powerpoint/2010/main" val="211459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2</a:t>
            </a:fld>
            <a:endParaRPr lang="en-US"/>
          </a:p>
        </p:txBody>
      </p:sp>
    </p:spTree>
    <p:extLst>
      <p:ext uri="{BB962C8B-B14F-4D97-AF65-F5344CB8AC3E}">
        <p14:creationId xmlns:p14="http://schemas.microsoft.com/office/powerpoint/2010/main" val="2053396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Field</a:t>
            </a:r>
            <a:r>
              <a:rPr lang="en-US" baseline="0" dirty="0" smtClean="0"/>
              <a:t> trips and experiences to enhance learning! Many of these meet competencies and therefore count toward practice hours. </a:t>
            </a:r>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20</a:t>
            </a:fld>
            <a:endParaRPr lang="en-US"/>
          </a:p>
        </p:txBody>
      </p:sp>
    </p:spTree>
    <p:extLst>
      <p:ext uri="{BB962C8B-B14F-4D97-AF65-F5344CB8AC3E}">
        <p14:creationId xmlns:p14="http://schemas.microsoft.com/office/powerpoint/2010/main" val="749623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Supervised practice occurs between May and December of the second year. </a:t>
            </a:r>
            <a:endParaRPr lang="en-US" dirty="0" smtClean="0"/>
          </a:p>
          <a:p>
            <a:r>
              <a:rPr lang="en-US" dirty="0" smtClean="0"/>
              <a:t>Exact #</a:t>
            </a:r>
            <a:r>
              <a:rPr lang="en-US" baseline="0" dirty="0" smtClean="0"/>
              <a:t> of weeks will vary from student to student</a:t>
            </a:r>
          </a:p>
          <a:p>
            <a:r>
              <a:rPr lang="en-US" baseline="0" dirty="0" smtClean="0"/>
              <a:t>Each intern follows a unique path through supervised practice sites, and is asked for input on where they would prefer to go. Although we cannot guarantee all requests will be met, we do as much as possible to place students at sites of interest and where they are likely to be most successful.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21</a:t>
            </a:fld>
            <a:endParaRPr lang="en-US"/>
          </a:p>
        </p:txBody>
      </p:sp>
    </p:spTree>
    <p:extLst>
      <p:ext uri="{BB962C8B-B14F-4D97-AF65-F5344CB8AC3E}">
        <p14:creationId xmlns:p14="http://schemas.microsoft.com/office/powerpoint/2010/main" val="4063266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Clinical rotations may</a:t>
            </a:r>
            <a:r>
              <a:rPr lang="en-US" baseline="0" dirty="0" smtClean="0"/>
              <a:t> include 2 – 3 different sites.</a:t>
            </a:r>
          </a:p>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22</a:t>
            </a:fld>
            <a:endParaRPr lang="en-US"/>
          </a:p>
        </p:txBody>
      </p:sp>
    </p:spTree>
    <p:extLst>
      <p:ext uri="{BB962C8B-B14F-4D97-AF65-F5344CB8AC3E}">
        <p14:creationId xmlns:p14="http://schemas.microsoft.com/office/powerpoint/2010/main" val="2525364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typically</a:t>
            </a:r>
            <a:r>
              <a:rPr lang="en-US" baseline="0" dirty="0" smtClean="0"/>
              <a:t> experience 1 or 2 food service management sites. </a:t>
            </a:r>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23</a:t>
            </a:fld>
            <a:endParaRPr lang="en-US"/>
          </a:p>
        </p:txBody>
      </p:sp>
    </p:spTree>
    <p:extLst>
      <p:ext uri="{BB962C8B-B14F-4D97-AF65-F5344CB8AC3E}">
        <p14:creationId xmlns:p14="http://schemas.microsoft.com/office/powerpoint/2010/main" val="2738387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typically</a:t>
            </a:r>
            <a:r>
              <a:rPr lang="en-US" baseline="0" dirty="0" smtClean="0"/>
              <a:t> experience 3 – 5 community sites.</a:t>
            </a:r>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24</a:t>
            </a:fld>
            <a:endParaRPr lang="en-US"/>
          </a:p>
        </p:txBody>
      </p:sp>
    </p:spTree>
    <p:extLst>
      <p:ext uri="{BB962C8B-B14F-4D97-AF65-F5344CB8AC3E}">
        <p14:creationId xmlns:p14="http://schemas.microsoft.com/office/powerpoint/2010/main" val="3247576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agreements</a:t>
            </a:r>
            <a:r>
              <a:rPr lang="en-US" baseline="0" dirty="0" smtClean="0"/>
              <a:t> with many local sites; however, there are times when we don’t have a current site to fit a particular student interest. We welcome students to suggest sites and/or start conversations with local practitioners they would like to work with. If there is mutual interest, we will work with these sites to establish the appropriate agreement to send the student there for a rotation.</a:t>
            </a:r>
          </a:p>
          <a:p>
            <a:r>
              <a:rPr lang="en-US" baseline="0" dirty="0" smtClean="0"/>
              <a:t>Examples of student suggested sites that we have established agreements with include a holistic health private practice, sports nutrition, and the state Department of Corrections.</a:t>
            </a:r>
          </a:p>
          <a:p>
            <a:r>
              <a:rPr lang="en-US" baseline="0" dirty="0" smtClean="0"/>
              <a:t>Short rotations out of town can also be established. On a few occasions, students have returned to their home town to complete a short rotation with a local practitioner. We are open to working with you on any idea that supports your learning and career goals. </a:t>
            </a:r>
          </a:p>
          <a:p>
            <a:endParaRPr lang="en-US" baseline="0" dirty="0" smtClean="0"/>
          </a:p>
          <a:p>
            <a:r>
              <a:rPr lang="en-US" baseline="0" dirty="0" smtClean="0"/>
              <a:t>It is not a requirement that students set up their own elective/special interest rotations; simply an option if desired. </a:t>
            </a:r>
          </a:p>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25</a:t>
            </a:fld>
            <a:endParaRPr lang="en-US"/>
          </a:p>
        </p:txBody>
      </p:sp>
    </p:spTree>
    <p:extLst>
      <p:ext uri="{BB962C8B-B14F-4D97-AF65-F5344CB8AC3E}">
        <p14:creationId xmlns:p14="http://schemas.microsoft.com/office/powerpoint/2010/main" val="2025257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reliable</a:t>
            </a:r>
            <a:r>
              <a:rPr lang="en-US" baseline="0" dirty="0"/>
              <a:t> automobile is required. Public transit in the city is not adequate for traveling to sites. </a:t>
            </a:r>
            <a:endParaRPr lang="en-US" baseline="0" dirty="0" smtClean="0"/>
          </a:p>
          <a:p>
            <a:r>
              <a:rPr lang="en-US" baseline="0" dirty="0" smtClean="0"/>
              <a:t>Many </a:t>
            </a:r>
            <a:r>
              <a:rPr lang="en-US" baseline="0" dirty="0"/>
              <a:t>interns share housing to save on costs. Connections </a:t>
            </a:r>
            <a:r>
              <a:rPr lang="en-US" baseline="0" dirty="0" smtClean="0"/>
              <a:t>to other selected interns will be </a:t>
            </a:r>
            <a:r>
              <a:rPr lang="en-US" baseline="0" dirty="0"/>
              <a:t>made </a:t>
            </a:r>
            <a:r>
              <a:rPr lang="en-US" baseline="0" dirty="0" smtClean="0"/>
              <a:t>once all are accepted and confirmed. </a:t>
            </a:r>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26</a:t>
            </a:fld>
            <a:endParaRPr lang="en-US"/>
          </a:p>
        </p:txBody>
      </p:sp>
    </p:spTree>
    <p:extLst>
      <p:ext uri="{BB962C8B-B14F-4D97-AF65-F5344CB8AC3E}">
        <p14:creationId xmlns:p14="http://schemas.microsoft.com/office/powerpoint/2010/main" val="3408403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27</a:t>
            </a:fld>
            <a:endParaRPr lang="en-US"/>
          </a:p>
        </p:txBody>
      </p:sp>
    </p:spTree>
    <p:extLst>
      <p:ext uri="{BB962C8B-B14F-4D97-AF65-F5344CB8AC3E}">
        <p14:creationId xmlns:p14="http://schemas.microsoft.com/office/powerpoint/2010/main" val="390376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28</a:t>
            </a:fld>
            <a:endParaRPr lang="en-US"/>
          </a:p>
        </p:txBody>
      </p:sp>
    </p:spTree>
    <p:extLst>
      <p:ext uri="{BB962C8B-B14F-4D97-AF65-F5344CB8AC3E}">
        <p14:creationId xmlns:p14="http://schemas.microsoft.com/office/powerpoint/2010/main" val="1857726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29</a:t>
            </a:fld>
            <a:endParaRPr lang="en-US"/>
          </a:p>
        </p:txBody>
      </p:sp>
    </p:spTree>
    <p:extLst>
      <p:ext uri="{BB962C8B-B14F-4D97-AF65-F5344CB8AC3E}">
        <p14:creationId xmlns:p14="http://schemas.microsoft.com/office/powerpoint/2010/main" val="3906034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3</a:t>
            </a:fld>
            <a:endParaRPr lang="en-US"/>
          </a:p>
        </p:txBody>
      </p:sp>
    </p:spTree>
    <p:extLst>
      <p:ext uri="{BB962C8B-B14F-4D97-AF65-F5344CB8AC3E}">
        <p14:creationId xmlns:p14="http://schemas.microsoft.com/office/powerpoint/2010/main" val="128359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30</a:t>
            </a:fld>
            <a:endParaRPr lang="en-US"/>
          </a:p>
        </p:txBody>
      </p:sp>
    </p:spTree>
    <p:extLst>
      <p:ext uri="{BB962C8B-B14F-4D97-AF65-F5344CB8AC3E}">
        <p14:creationId xmlns:p14="http://schemas.microsoft.com/office/powerpoint/2010/main" val="14294124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31</a:t>
            </a:fld>
            <a:endParaRPr lang="en-US"/>
          </a:p>
        </p:txBody>
      </p:sp>
    </p:spTree>
    <p:extLst>
      <p:ext uri="{BB962C8B-B14F-4D97-AF65-F5344CB8AC3E}">
        <p14:creationId xmlns:p14="http://schemas.microsoft.com/office/powerpoint/2010/main" val="353823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4</a:t>
            </a:fld>
            <a:endParaRPr lang="en-US"/>
          </a:p>
        </p:txBody>
      </p:sp>
    </p:spTree>
    <p:extLst>
      <p:ext uri="{BB962C8B-B14F-4D97-AF65-F5344CB8AC3E}">
        <p14:creationId xmlns:p14="http://schemas.microsoft.com/office/powerpoint/2010/main" val="508177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5</a:t>
            </a:fld>
            <a:endParaRPr lang="en-US"/>
          </a:p>
        </p:txBody>
      </p:sp>
    </p:spTree>
    <p:extLst>
      <p:ext uri="{BB962C8B-B14F-4D97-AF65-F5344CB8AC3E}">
        <p14:creationId xmlns:p14="http://schemas.microsoft.com/office/powerpoint/2010/main" val="154417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E9DB04-5A21-4FA5-8079-C8372E6871E1}" type="slidenum">
              <a:rPr lang="en-US" smtClean="0"/>
              <a:t>6</a:t>
            </a:fld>
            <a:endParaRPr lang="en-US"/>
          </a:p>
        </p:txBody>
      </p:sp>
    </p:spTree>
    <p:extLst>
      <p:ext uri="{BB962C8B-B14F-4D97-AF65-F5344CB8AC3E}">
        <p14:creationId xmlns:p14="http://schemas.microsoft.com/office/powerpoint/2010/main" val="127526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E9DB04-5A21-4FA5-8079-C8372E6871E1}" type="slidenum">
              <a:rPr lang="en-US" smtClean="0"/>
              <a:t>7</a:t>
            </a:fld>
            <a:endParaRPr lang="en-US"/>
          </a:p>
        </p:txBody>
      </p:sp>
    </p:spTree>
    <p:extLst>
      <p:ext uri="{BB962C8B-B14F-4D97-AF65-F5344CB8AC3E}">
        <p14:creationId xmlns:p14="http://schemas.microsoft.com/office/powerpoint/2010/main" val="80975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E9DB04-5A21-4FA5-8079-C8372E6871E1}" type="slidenum">
              <a:rPr lang="en-US" smtClean="0"/>
              <a:t>8</a:t>
            </a:fld>
            <a:endParaRPr lang="en-US"/>
          </a:p>
        </p:txBody>
      </p:sp>
    </p:spTree>
    <p:extLst>
      <p:ext uri="{BB962C8B-B14F-4D97-AF65-F5344CB8AC3E}">
        <p14:creationId xmlns:p14="http://schemas.microsoft.com/office/powerpoint/2010/main" val="3429338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E9DB04-5A21-4FA5-8079-C8372E6871E1}" type="slidenum">
              <a:rPr lang="en-US" smtClean="0"/>
              <a:t>9</a:t>
            </a:fld>
            <a:endParaRPr lang="en-US"/>
          </a:p>
        </p:txBody>
      </p:sp>
    </p:spTree>
    <p:extLst>
      <p:ext uri="{BB962C8B-B14F-4D97-AF65-F5344CB8AC3E}">
        <p14:creationId xmlns:p14="http://schemas.microsoft.com/office/powerpoint/2010/main" val="1460005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6781AF-430D-416D-AB3E-5B81EA59C1F5}"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6781AF-430D-416D-AB3E-5B81EA59C1F5}"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6781AF-430D-416D-AB3E-5B81EA59C1F5}"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6781AF-430D-416D-AB3E-5B81EA59C1F5}"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6781AF-430D-416D-AB3E-5B81EA59C1F5}"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6781AF-430D-416D-AB3E-5B81EA59C1F5}"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6781AF-430D-416D-AB3E-5B81EA59C1F5}" type="datetimeFigureOut">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6781AF-430D-416D-AB3E-5B81EA59C1F5}" type="datetimeFigureOut">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781AF-430D-416D-AB3E-5B81EA59C1F5}" type="datetimeFigureOut">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6781AF-430D-416D-AB3E-5B81EA59C1F5}"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6781AF-430D-416D-AB3E-5B81EA59C1F5}"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F1339-9EEF-4086-866F-7BC1BAD37F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781AF-430D-416D-AB3E-5B81EA59C1F5}" type="datetimeFigureOut">
              <a:rPr lang="en-US" smtClean="0"/>
              <a:t>1/30/2019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F1339-9EEF-4086-866F-7BC1BAD37F7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fontbonne.edu/academics/departments/family-and-consumer-sciences-department/dietetics/individualized-supervised-practice-pathways/application-process/" TargetMode="Externa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ontbonne.edu/academics/departments/family-and-consumer-sciences-department/dietetics/individualized-supervised-practice-pathways/curriculu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ontbonne.edu/academics/departments/family-and-consumer-sciences-department/dietetics/individualized-supervised-practice-pathways/application-proces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hyperlink" Target="https://www.fontbonne.edu/campus-life/live-on-campus/residential-housing/southwest-hall-and-cotta-hal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fontbonne.edu/financial-aid/available-aid-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instagram.com/fontbonneispp/" TargetMode="External"/><Relationship Id="rId3" Type="http://schemas.openxmlformats.org/officeDocument/2006/relationships/hyperlink" Target="http://www.fontbonne.edu/ISPP" TargetMode="External"/><Relationship Id="rId7"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mailto:ISPPstudent@Fontbonne.edu" TargetMode="External"/><Relationship Id="rId4" Type="http://schemas.openxmlformats.org/officeDocument/2006/relationships/hyperlink" Target="mailto:DFrench@Fontbonne.edu" TargetMode="External"/><Relationship Id="rId9" Type="http://schemas.openxmlformats.org/officeDocument/2006/relationships/hyperlink" Target="https://www.facebook.com/Fontbonne-University-ISPP-20776669310008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G_20181215_1542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9573" y="2878455"/>
            <a:ext cx="5535547" cy="3692167"/>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330066"/>
                </a:solidFill>
              </a14:hiddenFill>
            </a:ext>
            <a:ext uri="{91240B29-F687-4F45-9708-019B960494DF}">
              <a14:hiddenLine xmlns:a14="http://schemas.microsoft.com/office/drawing/2010/main" w="25400" algn="ctr">
                <a:solidFill>
                  <a:srgbClr val="000000"/>
                </a:solidFill>
                <a:round/>
                <a:headEnd/>
                <a:tailEnd/>
              </a14:hiddenLine>
            </a:ext>
          </a:extLst>
        </p:spPr>
      </p:pic>
      <p:sp>
        <p:nvSpPr>
          <p:cNvPr id="2" name="Title 1"/>
          <p:cNvSpPr>
            <a:spLocks noGrp="1"/>
          </p:cNvSpPr>
          <p:nvPr>
            <p:ph type="ctrTitle"/>
          </p:nvPr>
        </p:nvSpPr>
        <p:spPr>
          <a:xfrm>
            <a:off x="152400" y="76200"/>
            <a:ext cx="8915400" cy="2362200"/>
          </a:xfrm>
        </p:spPr>
        <p:txBody>
          <a:bodyPr>
            <a:normAutofit/>
          </a:bodyPr>
          <a:lstStyle/>
          <a:p>
            <a:r>
              <a:rPr lang="en-US" dirty="0" err="1"/>
              <a:t>Fontbonne</a:t>
            </a:r>
            <a:r>
              <a:rPr lang="en-US" dirty="0"/>
              <a:t> University </a:t>
            </a:r>
            <a:br>
              <a:rPr lang="en-US" dirty="0"/>
            </a:br>
            <a:r>
              <a:rPr lang="en-US" sz="4000" dirty="0"/>
              <a:t>Individualized Supervised Practice Pathway (ISPP)</a:t>
            </a:r>
          </a:p>
        </p:txBody>
      </p:sp>
      <p:sp>
        <p:nvSpPr>
          <p:cNvPr id="3" name="Subtitle 2"/>
          <p:cNvSpPr>
            <a:spLocks noGrp="1"/>
          </p:cNvSpPr>
          <p:nvPr>
            <p:ph type="subTitle" idx="1"/>
          </p:nvPr>
        </p:nvSpPr>
        <p:spPr>
          <a:xfrm>
            <a:off x="1496947" y="2211705"/>
            <a:ext cx="6400800" cy="666750"/>
          </a:xfrm>
        </p:spPr>
        <p:txBody>
          <a:bodyPr>
            <a:normAutofit fontScale="85000" lnSpcReduction="20000"/>
          </a:bodyPr>
          <a:lstStyle/>
          <a:p>
            <a:r>
              <a:rPr lang="en-US" sz="2400" dirty="0"/>
              <a:t>Dena B. French, </a:t>
            </a:r>
            <a:r>
              <a:rPr lang="en-US" sz="2400" dirty="0" err="1" smtClean="0"/>
              <a:t>EdD</a:t>
            </a:r>
            <a:r>
              <a:rPr lang="en-US" sz="2400" dirty="0" smtClean="0"/>
              <a:t>, RDN, </a:t>
            </a:r>
            <a:r>
              <a:rPr lang="en-US" sz="2400" dirty="0"/>
              <a:t>LD</a:t>
            </a:r>
          </a:p>
          <a:p>
            <a:r>
              <a:rPr lang="en-US" sz="2400" dirty="0" smtClean="0"/>
              <a:t>ISPP Program Director &amp; Experiential Coordinator</a:t>
            </a:r>
            <a:endParaRPr lang="en-US" sz="2400" dirty="0"/>
          </a:p>
        </p:txBody>
      </p:sp>
      <p:pic>
        <p:nvPicPr>
          <p:cNvPr id="5" name="Picture 2" descr="http://www.fontbonne.edu/upload/FBU_%28Seal%29_%28White%2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418388">
            <a:off x="4124796" y="5569086"/>
            <a:ext cx="3144012" cy="461665"/>
          </a:xfrm>
          <a:prstGeom prst="rect">
            <a:avLst/>
          </a:prstGeom>
          <a:noFill/>
        </p:spPr>
        <p:txBody>
          <a:bodyPr wrap="square" rtlCol="0">
            <a:spAutoFit/>
          </a:bodyPr>
          <a:lstStyle/>
          <a:p>
            <a:r>
              <a:rPr lang="en-US" sz="2400" b="1" i="1" dirty="0" smtClean="0">
                <a:latin typeface="Bradley Hand ITC" panose="03070402050302030203" pitchFamily="66" charset="0"/>
              </a:rPr>
              <a:t>ISPP Class of </a:t>
            </a:r>
            <a:r>
              <a:rPr lang="en-US" sz="2400" b="1" i="1" dirty="0" smtClean="0">
                <a:latin typeface="Bradley Hand ITC" panose="03070402050302030203" pitchFamily="66" charset="0"/>
              </a:rPr>
              <a:t>2018</a:t>
            </a:r>
            <a:endParaRPr lang="en-US" sz="2400" b="1" i="1" dirty="0">
              <a:latin typeface="Bradley Hand ITC" panose="03070402050302030203"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01692"/>
          </a:xfrm>
        </p:spPr>
        <p:txBody>
          <a:bodyPr>
            <a:normAutofit fontScale="90000"/>
          </a:bodyPr>
          <a:lstStyle/>
          <a:p>
            <a:r>
              <a:rPr lang="en-US" dirty="0"/>
              <a:t>Meet the FCS Department </a:t>
            </a:r>
            <a:br>
              <a:rPr lang="en-US" dirty="0"/>
            </a:br>
            <a:r>
              <a:rPr lang="en-US" dirty="0"/>
              <a:t>Staff &amp; Faculty</a:t>
            </a:r>
          </a:p>
        </p:txBody>
      </p:sp>
      <p:sp>
        <p:nvSpPr>
          <p:cNvPr id="3" name="Content Placeholder 2"/>
          <p:cNvSpPr>
            <a:spLocks noGrp="1"/>
          </p:cNvSpPr>
          <p:nvPr>
            <p:ph idx="1"/>
          </p:nvPr>
        </p:nvSpPr>
        <p:spPr>
          <a:xfrm>
            <a:off x="304800" y="1752600"/>
            <a:ext cx="8534400" cy="4876800"/>
          </a:xfrm>
        </p:spPr>
        <p:txBody>
          <a:bodyPr>
            <a:normAutofit/>
          </a:bodyPr>
          <a:lstStyle/>
          <a:p>
            <a:pPr marL="457200" lvl="1" indent="0">
              <a:buNone/>
            </a:pPr>
            <a:endParaRPr lang="en-US" dirty="0"/>
          </a:p>
          <a:p>
            <a:pPr lvl="1"/>
            <a:endParaRPr lang="en-US" dirty="0"/>
          </a:p>
          <a:p>
            <a:endParaRPr lang="en-US" dirty="0"/>
          </a:p>
        </p:txBody>
      </p:sp>
      <p:pic>
        <p:nvPicPr>
          <p:cNvPr id="4"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https://webmail.fontbonne.edu/owa/service.svc/s/GetFileAttachment?id=AAMkAGU4YmNhNjNmLTUyMTctNGI1ZS04ZGE5LTdmMzg5Y2IzNzllNQBGAAAAAAAeYSqYP7g%2FRaCOs0oUtKp0BwBupCO7BLzjSL02%2Be8BRJ7LAAAAvGUmAADFV2crfFsFTrq7DzL7ymMGAADMzT7bAAABEgAQAGwMwnZNilVIu6sZSyi2X7k%3D&amp;isImagePreview=True&amp;X-OWA-CANARY=zPb7T188N0iPPFBTKuJtoAbfLd_DP9MIjPoMSyybLJ2WoTkhTdZG_b8-TQnsjhzIOeA6SLCmB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68418" y="5518391"/>
            <a:ext cx="8988425" cy="461665"/>
          </a:xfrm>
          <a:prstGeom prst="rect">
            <a:avLst/>
          </a:prstGeom>
          <a:noFill/>
        </p:spPr>
        <p:txBody>
          <a:bodyPr wrap="square" rtlCol="0">
            <a:spAutoFit/>
          </a:bodyPr>
          <a:lstStyle/>
          <a:p>
            <a:r>
              <a:rPr lang="en-US" sz="1200" dirty="0"/>
              <a:t>Left to right: Mary Beth Ohlms </a:t>
            </a:r>
            <a:r>
              <a:rPr lang="en-US" sz="1200" dirty="0" smtClean="0"/>
              <a:t>(Assistant Professor/Department </a:t>
            </a:r>
            <a:r>
              <a:rPr lang="en-US" sz="1200" dirty="0"/>
              <a:t>C</a:t>
            </a:r>
            <a:r>
              <a:rPr lang="en-US" sz="1200" dirty="0" smtClean="0"/>
              <a:t>hairperson</a:t>
            </a:r>
            <a:r>
              <a:rPr lang="en-US" sz="1200" dirty="0"/>
              <a:t>), Dena French </a:t>
            </a:r>
            <a:r>
              <a:rPr lang="en-US" sz="1200" dirty="0" smtClean="0"/>
              <a:t>(Instructor; DPD/ISPP </a:t>
            </a:r>
            <a:r>
              <a:rPr lang="en-US" sz="1200" dirty="0"/>
              <a:t>director),  Vickie Logston (department assistant), Jaimette McCulley </a:t>
            </a:r>
            <a:r>
              <a:rPr lang="en-US" sz="1200" dirty="0" smtClean="0"/>
              <a:t>(Assistant Professor / Graduate </a:t>
            </a:r>
            <a:r>
              <a:rPr lang="en-US" sz="1200" dirty="0"/>
              <a:t>program director), &amp; Jamie Daugherty </a:t>
            </a:r>
            <a:r>
              <a:rPr lang="en-US" sz="1200" dirty="0" smtClean="0"/>
              <a:t>(Assistant </a:t>
            </a:r>
            <a:r>
              <a:rPr lang="en-US" sz="1200" dirty="0"/>
              <a:t>P</a:t>
            </a:r>
            <a:r>
              <a:rPr lang="en-US" sz="1200" dirty="0" smtClean="0"/>
              <a:t>rofessor)</a:t>
            </a:r>
            <a:endParaRPr lang="en-US" sz="1200" dirty="0"/>
          </a:p>
        </p:txBody>
      </p:sp>
      <p:pic>
        <p:nvPicPr>
          <p:cNvPr id="9" name="Content Placeholder 5"/>
          <p:cNvPicPr>
            <a:picLocks noChangeAspect="1"/>
          </p:cNvPicPr>
          <p:nvPr/>
        </p:nvPicPr>
        <p:blipFill rotWithShape="1">
          <a:blip r:embed="rId4" cstate="print">
            <a:extLst>
              <a:ext uri="{28A0092B-C50C-407E-A947-70E740481C1C}">
                <a14:useLocalDpi xmlns:a14="http://schemas.microsoft.com/office/drawing/2010/main" val="0"/>
              </a:ext>
            </a:extLst>
          </a:blip>
          <a:srcRect b="22996"/>
          <a:stretch/>
        </p:blipFill>
        <p:spPr>
          <a:xfrm>
            <a:off x="1066800" y="1944789"/>
            <a:ext cx="6891175" cy="3546204"/>
          </a:xfrm>
          <a:prstGeom prst="rect">
            <a:avLst/>
          </a:prstGeom>
          <a:ln w="19050">
            <a:solidFill>
              <a:schemeClr val="tx1"/>
            </a:solidFill>
          </a:ln>
          <a:effectLst>
            <a:outerShdw blurRad="190500" algn="tl" rotWithShape="0">
              <a:srgbClr val="000000">
                <a:alpha val="70000"/>
              </a:srgbClr>
            </a:outerShdw>
          </a:effectLst>
        </p:spPr>
      </p:pic>
      <p:sp>
        <p:nvSpPr>
          <p:cNvPr id="6" name="TextBox 5"/>
          <p:cNvSpPr txBox="1"/>
          <p:nvPr/>
        </p:nvSpPr>
        <p:spPr>
          <a:xfrm>
            <a:off x="2514600" y="6114228"/>
            <a:ext cx="3962400" cy="381000"/>
          </a:xfrm>
          <a:prstGeom prst="rect">
            <a:avLst/>
          </a:prstGeom>
          <a:noFill/>
        </p:spPr>
        <p:txBody>
          <a:bodyPr wrap="square" rtlCol="0">
            <a:spAutoFit/>
          </a:bodyPr>
          <a:lstStyle/>
          <a:p>
            <a:r>
              <a:rPr lang="en-US" dirty="0" smtClean="0"/>
              <a:t>Learn more about our department </a:t>
            </a:r>
            <a:r>
              <a:rPr lang="en-US" dirty="0" smtClean="0">
                <a:hlinkClick r:id="rId5"/>
              </a:rPr>
              <a:t>here</a:t>
            </a:r>
            <a:endParaRPr lang="en-US" dirty="0"/>
          </a:p>
        </p:txBody>
      </p:sp>
    </p:spTree>
    <p:extLst>
      <p:ext uri="{BB962C8B-B14F-4D97-AF65-F5344CB8AC3E}">
        <p14:creationId xmlns:p14="http://schemas.microsoft.com/office/powerpoint/2010/main" val="1318832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t>
            </a:r>
            <a:r>
              <a:rPr lang="en-US" dirty="0"/>
              <a:t>Campus</a:t>
            </a:r>
          </a:p>
        </p:txBody>
      </p:sp>
      <p:pic>
        <p:nvPicPr>
          <p:cNvPr id="5"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7439" y="1316438"/>
            <a:ext cx="2667000" cy="4016566"/>
          </a:xfrm>
          <a:prstGeom prst="rect">
            <a:avLst/>
          </a:prstGeom>
          <a:ln w="19050">
            <a:solidFill>
              <a:schemeClr val="tx1"/>
            </a:solidFill>
          </a:ln>
          <a:effectLst>
            <a:outerShdw blurRad="190500" algn="tl" rotWithShape="0">
              <a:srgbClr val="000000">
                <a:alpha val="70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3847104"/>
            <a:ext cx="3962400" cy="2971800"/>
          </a:xfrm>
          <a:prstGeom prst="rect">
            <a:avLst/>
          </a:prstGeom>
          <a:ln w="19050">
            <a:solidFill>
              <a:schemeClr val="tx1"/>
            </a:solidFill>
          </a:ln>
          <a:effectLst>
            <a:outerShdw blurRad="190500" algn="tl" rotWithShape="0">
              <a:srgbClr val="000000">
                <a:alpha val="70000"/>
              </a:srgbClr>
            </a:outerShdw>
          </a:effec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390730"/>
            <a:ext cx="3821441" cy="2545080"/>
          </a:xfrm>
          <a:prstGeom prst="rect">
            <a:avLst/>
          </a:prstGeom>
          <a:ln w="19050">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488108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Campus</a:t>
            </a:r>
            <a:endParaRPr lang="en-US" dirty="0"/>
          </a:p>
        </p:txBody>
      </p:sp>
      <p:pic>
        <p:nvPicPr>
          <p:cNvPr id="6"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9768" y="1379859"/>
            <a:ext cx="3577032" cy="2382303"/>
          </a:xfrm>
          <a:prstGeom prst="rect">
            <a:avLst/>
          </a:prstGeom>
          <a:ln w="19050">
            <a:solidFill>
              <a:schemeClr val="tx1"/>
            </a:solidFill>
          </a:ln>
          <a:effectLst>
            <a:outerShdw blurRad="190500" algn="tl" rotWithShape="0">
              <a:srgbClr val="000000">
                <a:alpha val="70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800" y="3762162"/>
            <a:ext cx="4495800" cy="2994203"/>
          </a:xfrm>
          <a:prstGeom prst="rect">
            <a:avLst/>
          </a:prstGeom>
          <a:ln w="19050">
            <a:solidFill>
              <a:schemeClr val="tx1"/>
            </a:solidFill>
          </a:ln>
          <a:effectLst>
            <a:outerShdw blurRad="190500" algn="tl" rotWithShape="0">
              <a:srgbClr val="000000">
                <a:alpha val="70000"/>
              </a:srgb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432" y="1322298"/>
            <a:ext cx="4495800" cy="2994203"/>
          </a:xfrm>
          <a:prstGeom prst="rect">
            <a:avLst/>
          </a:prstGeom>
          <a:ln w="19050">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989775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Campus</a:t>
            </a:r>
            <a:endParaRPr lang="en-US" dirty="0"/>
          </a:p>
        </p:txBody>
      </p:sp>
      <p:pic>
        <p:nvPicPr>
          <p:cNvPr id="5"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946" y="1417638"/>
            <a:ext cx="3124200" cy="4690991"/>
          </a:xfrm>
          <a:prstGeom prst="rect">
            <a:avLst/>
          </a:prstGeom>
          <a:ln w="19050">
            <a:solidFill>
              <a:schemeClr val="tx1"/>
            </a:solid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5248" y="1417638"/>
            <a:ext cx="3890090" cy="2590800"/>
          </a:xfrm>
          <a:prstGeom prst="rect">
            <a:avLst/>
          </a:prstGeom>
          <a:ln w="19050">
            <a:solidFill>
              <a:schemeClr val="tx1"/>
            </a:solidFill>
          </a:ln>
          <a:effectLst>
            <a:outerShdw blurRad="190500" algn="tl" rotWithShape="0">
              <a:srgbClr val="000000">
                <a:alpha val="70000"/>
              </a:srgbClr>
            </a:outerShdw>
          </a:effectLst>
        </p:spPr>
      </p:pic>
      <p:pic>
        <p:nvPicPr>
          <p:cNvPr id="8"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2400" y="4343400"/>
            <a:ext cx="4235786" cy="2377440"/>
          </a:xfrm>
          <a:prstGeom prst="rect">
            <a:avLst/>
          </a:prstGeom>
          <a:ln w="19050">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4166373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Our Campus</a:t>
            </a:r>
            <a:endParaRPr lang="en-US" dirty="0"/>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21887"/>
          <a:stretch/>
        </p:blipFill>
        <p:spPr>
          <a:xfrm>
            <a:off x="304800" y="1687811"/>
            <a:ext cx="2825248" cy="3931920"/>
          </a:xfrm>
          <a:prstGeom prst="rect">
            <a:avLst/>
          </a:prstGeom>
          <a:ln w="19050">
            <a:solidFill>
              <a:schemeClr val="tx1"/>
            </a:solidFill>
          </a:ln>
          <a:effectLst>
            <a:outerShdw blurRad="190500" algn="tl" rotWithShape="0">
              <a:srgbClr val="000000">
                <a:alpha val="70000"/>
              </a:srgbClr>
            </a:outerShdw>
          </a:effectLst>
        </p:spPr>
      </p:pic>
      <p:pic>
        <p:nvPicPr>
          <p:cNvPr id="6" name="Picture 2" descr="http://www.fontbonne.edu/upload/FBU_%28Seal%29_%28White%2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800" y="2133600"/>
            <a:ext cx="5405053" cy="3040343"/>
          </a:xfrm>
          <a:prstGeom prst="rect">
            <a:avLst/>
          </a:prstGeom>
          <a:ln w="19050">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101568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0145"/>
          </a:xfrm>
        </p:spPr>
        <p:txBody>
          <a:bodyPr>
            <a:normAutofit fontScale="90000"/>
          </a:bodyPr>
          <a:lstStyle/>
          <a:p>
            <a:r>
              <a:rPr lang="en-US" dirty="0"/>
              <a:t>Living in St. Louis</a:t>
            </a:r>
          </a:p>
        </p:txBody>
      </p:sp>
      <p:sp>
        <p:nvSpPr>
          <p:cNvPr id="3" name="Content Placeholder 2"/>
          <p:cNvSpPr>
            <a:spLocks noGrp="1"/>
          </p:cNvSpPr>
          <p:nvPr>
            <p:ph idx="1"/>
          </p:nvPr>
        </p:nvSpPr>
        <p:spPr>
          <a:xfrm>
            <a:off x="228600" y="5250951"/>
            <a:ext cx="4800600" cy="1600200"/>
          </a:xfrm>
        </p:spPr>
        <p:txBody>
          <a:bodyPr>
            <a:normAutofit fontScale="70000" lnSpcReduction="20000"/>
          </a:bodyPr>
          <a:lstStyle/>
          <a:p>
            <a:r>
              <a:rPr lang="en-US" dirty="0" smtClean="0"/>
              <a:t>Plenty of fun attractions, minutes from campus</a:t>
            </a:r>
          </a:p>
          <a:p>
            <a:r>
              <a:rPr lang="en-US" dirty="0" smtClean="0"/>
              <a:t>Many are low cost or even FREE! </a:t>
            </a:r>
            <a:endParaRPr lang="en-US" dirty="0"/>
          </a:p>
          <a:p>
            <a:r>
              <a:rPr lang="en-US" dirty="0" smtClean="0"/>
              <a:t>We </a:t>
            </a:r>
            <a:r>
              <a:rPr lang="en-US" u="sng" dirty="0" smtClean="0"/>
              <a:t>love</a:t>
            </a:r>
            <a:r>
              <a:rPr lang="en-US" dirty="0" smtClean="0"/>
              <a:t> to celebrate food (festivals, Food Truck Fridays, etc.)</a:t>
            </a:r>
            <a:endParaRPr lang="en-US" dirty="0"/>
          </a:p>
          <a:p>
            <a:endParaRPr lang="en-US" dirty="0"/>
          </a:p>
          <a:p>
            <a:endParaRPr lang="en-US" dirty="0"/>
          </a:p>
          <a:p>
            <a:endParaRPr lang="en-US" dirty="0"/>
          </a:p>
        </p:txBody>
      </p:sp>
      <p:pic>
        <p:nvPicPr>
          <p:cNvPr id="9" name="Picture 2" descr="http://explorestlouis.com/wp-content/uploads/2011/04/The-Loop-Main-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23" y="1060359"/>
            <a:ext cx="2990850" cy="2238376"/>
          </a:xfrm>
          <a:prstGeom prst="rect">
            <a:avLst/>
          </a:prstGeom>
          <a:ln w="19050">
            <a:solidFill>
              <a:schemeClr val="tx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2" descr="http://www.fontbonne.edu/upload/FBU_%28Seal%29_%28White%2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6771" y="1839733"/>
            <a:ext cx="3331062" cy="2198501"/>
          </a:xfrm>
          <a:prstGeom prst="rect">
            <a:avLst/>
          </a:prstGeom>
          <a:ln w="19050">
            <a:solidFill>
              <a:schemeClr val="tx1"/>
            </a:solidFill>
          </a:ln>
          <a:effectLst>
            <a:outerShdw blurRad="190500" algn="tl" rotWithShape="0">
              <a:srgbClr val="000000">
                <a:alpha val="70000"/>
              </a:srgbClr>
            </a:out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3845" y="3093719"/>
            <a:ext cx="2577727" cy="1933295"/>
          </a:xfrm>
          <a:prstGeom prst="rect">
            <a:avLst/>
          </a:prstGeom>
          <a:ln w="19050">
            <a:solidFill>
              <a:schemeClr val="tx1"/>
            </a:solidFill>
          </a:ln>
          <a:effectLst>
            <a:outerShdw blurRad="190500" algn="tl" rotWithShape="0">
              <a:srgbClr val="000000">
                <a:alpha val="70000"/>
              </a:srgbClr>
            </a:outerShdw>
          </a:effec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6637" y="4343400"/>
            <a:ext cx="3641087" cy="2428150"/>
          </a:xfrm>
          <a:prstGeom prst="rect">
            <a:avLst/>
          </a:prstGeom>
          <a:ln w="19050">
            <a:solidFill>
              <a:schemeClr val="tx1"/>
            </a:solidFill>
          </a:ln>
          <a:effectLst>
            <a:outerShdw blurRad="190500" algn="tl" rotWithShape="0">
              <a:srgbClr val="000000">
                <a:alpha val="70000"/>
              </a:srgbClr>
            </a:outerShdw>
          </a:effectLst>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1350" y="1188720"/>
            <a:ext cx="2476500" cy="3619500"/>
          </a:xfrm>
          <a:prstGeom prst="rect">
            <a:avLst/>
          </a:prstGeom>
          <a:ln w="19050">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451372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Fontbonne University ISPP</a:t>
            </a:r>
            <a:br>
              <a:rPr lang="en-US" dirty="0"/>
            </a:br>
            <a:r>
              <a:rPr lang="en-US" dirty="0"/>
              <a:t>Program Overview</a:t>
            </a:r>
          </a:p>
        </p:txBody>
      </p:sp>
      <p:sp>
        <p:nvSpPr>
          <p:cNvPr id="5" name="TextBox 4"/>
          <p:cNvSpPr txBox="1"/>
          <p:nvPr/>
        </p:nvSpPr>
        <p:spPr>
          <a:xfrm>
            <a:off x="381000" y="5562600"/>
            <a:ext cx="8382000" cy="1354217"/>
          </a:xfrm>
          <a:prstGeom prst="rect">
            <a:avLst/>
          </a:prstGeom>
          <a:noFill/>
        </p:spPr>
        <p:txBody>
          <a:bodyPr wrap="square" rtlCol="0">
            <a:spAutoFit/>
          </a:bodyPr>
          <a:lstStyle/>
          <a:p>
            <a:r>
              <a:rPr lang="en-US" sz="1600" dirty="0"/>
              <a:t>*At least 80 supervised practice hours are built into the first Summer, Fall and Spring semesters via program organized activities. Interns may exceed this by completing additional volunteer activities (maximum 40 hours) that are overseen by the director and can be used toward time off (sick, personal, and vacation days) during supervised practice. </a:t>
            </a:r>
          </a:p>
          <a:p>
            <a:endParaRPr lang="en-US" dirty="0"/>
          </a:p>
        </p:txBody>
      </p:sp>
      <p:pic>
        <p:nvPicPr>
          <p:cNvPr id="6"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228600"/>
            <a:ext cx="1005840" cy="10058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ontent Placeholder 3"/>
          <p:cNvGraphicFramePr>
            <a:graphicFrameLocks/>
          </p:cNvGraphicFramePr>
          <p:nvPr>
            <p:extLst>
              <p:ext uri="{D42A27DB-BD31-4B8C-83A1-F6EECF244321}">
                <p14:modId xmlns:p14="http://schemas.microsoft.com/office/powerpoint/2010/main" val="2113804349"/>
              </p:ext>
            </p:extLst>
          </p:nvPr>
        </p:nvGraphicFramePr>
        <p:xfrm>
          <a:off x="457200" y="1904682"/>
          <a:ext cx="8222270" cy="3474720"/>
        </p:xfrm>
        <a:graphic>
          <a:graphicData uri="http://schemas.openxmlformats.org/drawingml/2006/table">
            <a:tbl>
              <a:tblPr firstRow="1" bandRow="1">
                <a:tableStyleId>{5C22544A-7EE6-4342-B048-85BDC9FD1C3A}</a:tableStyleId>
              </a:tblPr>
              <a:tblGrid>
                <a:gridCol w="2881358">
                  <a:extLst>
                    <a:ext uri="{9D8B030D-6E8A-4147-A177-3AD203B41FA5}">
                      <a16:colId xmlns:a16="http://schemas.microsoft.com/office/drawing/2014/main" val="20000"/>
                    </a:ext>
                  </a:extLst>
                </a:gridCol>
                <a:gridCol w="2786816">
                  <a:extLst>
                    <a:ext uri="{9D8B030D-6E8A-4147-A177-3AD203B41FA5}">
                      <a16:colId xmlns:a16="http://schemas.microsoft.com/office/drawing/2014/main" val="20001"/>
                    </a:ext>
                  </a:extLst>
                </a:gridCol>
                <a:gridCol w="2554096">
                  <a:extLst>
                    <a:ext uri="{9D8B030D-6E8A-4147-A177-3AD203B41FA5}">
                      <a16:colId xmlns:a16="http://schemas.microsoft.com/office/drawing/2014/main" val="20002"/>
                    </a:ext>
                  </a:extLst>
                </a:gridCol>
              </a:tblGrid>
              <a:tr h="311481">
                <a:tc>
                  <a:txBody>
                    <a:bodyPr/>
                    <a:lstStyle/>
                    <a:p>
                      <a:r>
                        <a:rPr lang="en-US" dirty="0"/>
                        <a:t>Summer</a:t>
                      </a:r>
                    </a:p>
                  </a:txBody>
                  <a:tcPr/>
                </a:tc>
                <a:tc>
                  <a:txBody>
                    <a:bodyPr/>
                    <a:lstStyle/>
                    <a:p>
                      <a:r>
                        <a:rPr lang="en-US" dirty="0"/>
                        <a:t>Fall</a:t>
                      </a:r>
                    </a:p>
                  </a:txBody>
                  <a:tcPr/>
                </a:tc>
                <a:tc>
                  <a:txBody>
                    <a:bodyPr/>
                    <a:lstStyle/>
                    <a:p>
                      <a:r>
                        <a:rPr lang="en-US" dirty="0"/>
                        <a:t>Spring</a:t>
                      </a:r>
                    </a:p>
                  </a:txBody>
                  <a:tcPr/>
                </a:tc>
                <a:extLst>
                  <a:ext uri="{0D108BD9-81ED-4DB2-BD59-A6C34878D82A}">
                    <a16:rowId xmlns:a16="http://schemas.microsoft.com/office/drawing/2014/main" val="10000"/>
                  </a:ext>
                </a:extLst>
              </a:tr>
              <a:tr h="1323792">
                <a:tc>
                  <a:txBody>
                    <a:bodyPr/>
                    <a:lstStyle/>
                    <a:p>
                      <a:r>
                        <a:rPr lang="en-US" sz="1600" b="1" dirty="0"/>
                        <a:t>First Summer:</a:t>
                      </a:r>
                    </a:p>
                    <a:p>
                      <a:r>
                        <a:rPr lang="en-US" sz="1600" i="1" dirty="0"/>
                        <a:t>Interns </a:t>
                      </a:r>
                      <a:r>
                        <a:rPr lang="en-US" sz="1600" i="1" dirty="0" smtClean="0"/>
                        <a:t>begin on-campus</a:t>
                      </a:r>
                      <a:r>
                        <a:rPr lang="en-US" sz="1600" i="1" baseline="0" dirty="0" smtClean="0"/>
                        <a:t> courses the first week of July</a:t>
                      </a:r>
                      <a:endParaRPr lang="en-US" sz="1600" i="1" baseline="0" dirty="0"/>
                    </a:p>
                    <a:p>
                      <a:pPr>
                        <a:buFont typeface="Arial" pitchFamily="34" charset="0"/>
                        <a:buChar char="•"/>
                      </a:pPr>
                      <a:r>
                        <a:rPr lang="en-US" sz="1600" baseline="0" dirty="0"/>
                        <a:t>Program Orientation</a:t>
                      </a:r>
                    </a:p>
                    <a:p>
                      <a:pPr>
                        <a:buFont typeface="Arial" pitchFamily="34" charset="0"/>
                        <a:buChar char="•"/>
                      </a:pPr>
                      <a:r>
                        <a:rPr lang="en-US" sz="1600" baseline="0" dirty="0"/>
                        <a:t>G</a:t>
                      </a:r>
                      <a:r>
                        <a:rPr lang="en-US" sz="1600" baseline="0" dirty="0" smtClean="0"/>
                        <a:t>raduate courses (6 </a:t>
                      </a:r>
                      <a:r>
                        <a:rPr lang="en-US" sz="1600" baseline="0" dirty="0" err="1" smtClean="0"/>
                        <a:t>cr</a:t>
                      </a:r>
                      <a:r>
                        <a:rPr lang="en-US" sz="1600" baseline="0" dirty="0" smtClean="0"/>
                        <a: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600" dirty="0"/>
                    </a:p>
                  </a:txBody>
                  <a:tcPr/>
                </a:tc>
                <a:tc>
                  <a:txBody>
                    <a:bodyPr/>
                    <a:lstStyle/>
                    <a:p>
                      <a:r>
                        <a:rPr lang="en-US" sz="1600" b="1" dirty="0"/>
                        <a:t>First Fall:</a:t>
                      </a:r>
                    </a:p>
                    <a:p>
                      <a:pPr>
                        <a:buFont typeface="Arial" pitchFamily="34" charset="0"/>
                        <a:buChar char="•"/>
                      </a:pPr>
                      <a:r>
                        <a:rPr lang="en-US" sz="1600" baseline="0" dirty="0"/>
                        <a:t>G</a:t>
                      </a:r>
                      <a:r>
                        <a:rPr lang="en-US" sz="1600" baseline="0" dirty="0" smtClean="0"/>
                        <a:t>raduate </a:t>
                      </a:r>
                      <a:r>
                        <a:rPr lang="en-US" sz="1600" baseline="0" dirty="0"/>
                        <a:t>courses </a:t>
                      </a:r>
                      <a:r>
                        <a:rPr lang="en-US" sz="1600" baseline="0" dirty="0" smtClean="0"/>
                        <a:t>(10 </a:t>
                      </a:r>
                      <a:r>
                        <a:rPr lang="en-US" sz="1600" baseline="0" dirty="0" err="1" smtClean="0"/>
                        <a:t>cr</a:t>
                      </a:r>
                      <a:r>
                        <a:rPr lang="en-US" sz="1600" baseline="0" dirty="0" smtClean="0"/>
                        <a:t>)</a:t>
                      </a:r>
                      <a:endParaRPr lang="en-US" sz="1600" baseline="0" dirty="0"/>
                    </a:p>
                    <a:p>
                      <a:pPr>
                        <a:buFont typeface="Arial" pitchFamily="34" charset="0"/>
                        <a:buChar char="•"/>
                      </a:pPr>
                      <a:r>
                        <a:rPr lang="en-US" sz="1600" baseline="0" dirty="0" smtClean="0"/>
                        <a:t>Includes pre-supervised practice experiences</a:t>
                      </a:r>
                      <a:r>
                        <a:rPr lang="en-US" sz="1600" baseline="0" dirty="0"/>
                        <a:t>*</a:t>
                      </a:r>
                    </a:p>
                    <a:p>
                      <a:pPr>
                        <a:buFont typeface="Arial" pitchFamily="34" charset="0"/>
                        <a:buChar char="•"/>
                      </a:pPr>
                      <a:endParaRPr lang="en-US" sz="1600" dirty="0"/>
                    </a:p>
                    <a:p>
                      <a:endParaRPr lang="en-US" sz="1600" dirty="0"/>
                    </a:p>
                  </a:txBody>
                  <a:tcPr/>
                </a:tc>
                <a:tc>
                  <a:txBody>
                    <a:bodyPr/>
                    <a:lstStyle/>
                    <a:p>
                      <a:r>
                        <a:rPr lang="en-US" sz="1600" b="1" dirty="0"/>
                        <a:t>Spring:</a:t>
                      </a:r>
                    </a:p>
                    <a:p>
                      <a:pPr>
                        <a:buFont typeface="Arial" pitchFamily="34" charset="0"/>
                        <a:buChar char="•"/>
                      </a:pPr>
                      <a:r>
                        <a:rPr lang="en-US" sz="1600" baseline="0" dirty="0"/>
                        <a:t>G</a:t>
                      </a:r>
                      <a:r>
                        <a:rPr lang="en-US" sz="1600" baseline="0" dirty="0" smtClean="0"/>
                        <a:t>raduate </a:t>
                      </a:r>
                      <a:r>
                        <a:rPr lang="en-US" sz="1600" baseline="0" dirty="0"/>
                        <a:t>courses </a:t>
                      </a:r>
                      <a:r>
                        <a:rPr lang="en-US" sz="1600" baseline="0" dirty="0" smtClean="0"/>
                        <a:t>(12 </a:t>
                      </a:r>
                      <a:r>
                        <a:rPr lang="en-US" sz="1600" baseline="0" dirty="0" err="1" smtClean="0"/>
                        <a:t>cr</a:t>
                      </a:r>
                      <a:r>
                        <a:rPr lang="en-US" sz="1600" baseline="0" dirty="0" smtClean="0"/>
                        <a:t>)</a:t>
                      </a:r>
                      <a:endParaRPr lang="en-US" sz="1600" baseline="0" dirty="0"/>
                    </a:p>
                    <a:p>
                      <a:pPr>
                        <a:buFont typeface="Arial" pitchFamily="34" charset="0"/>
                        <a:buChar char="•"/>
                      </a:pPr>
                      <a:r>
                        <a:rPr lang="en-US" sz="1600" baseline="0" dirty="0" smtClean="0"/>
                        <a:t>Includes pre-supervised practice experiences*</a:t>
                      </a:r>
                    </a:p>
                    <a:p>
                      <a:endParaRPr lang="en-US" sz="1600" dirty="0"/>
                    </a:p>
                  </a:txBody>
                  <a:tcPr/>
                </a:tc>
                <a:extLst>
                  <a:ext uri="{0D108BD9-81ED-4DB2-BD59-A6C34878D82A}">
                    <a16:rowId xmlns:a16="http://schemas.microsoft.com/office/drawing/2014/main" val="10001"/>
                  </a:ext>
                </a:extLst>
              </a:tr>
              <a:tr h="1206987">
                <a:tc>
                  <a:txBody>
                    <a:bodyPr/>
                    <a:lstStyle/>
                    <a:p>
                      <a:r>
                        <a:rPr lang="en-US" sz="1600" b="1" dirty="0"/>
                        <a:t>Second Summer:</a:t>
                      </a:r>
                    </a:p>
                    <a:p>
                      <a:pPr>
                        <a:buFont typeface="Arial" pitchFamily="34" charset="0"/>
                        <a:buChar char="•"/>
                      </a:pPr>
                      <a:r>
                        <a:rPr lang="en-US" sz="1600" dirty="0"/>
                        <a:t>Supervised Practice</a:t>
                      </a:r>
                      <a:r>
                        <a:rPr lang="en-US" sz="1600" baseline="0" dirty="0"/>
                        <a:t> </a:t>
                      </a:r>
                      <a:r>
                        <a:rPr lang="en-US" sz="1600" dirty="0" smtClean="0"/>
                        <a:t>begins</a:t>
                      </a:r>
                      <a:endParaRPr lang="en-US" sz="1600" baseline="0" dirty="0"/>
                    </a:p>
                    <a:p>
                      <a:pPr>
                        <a:buFont typeface="Arial" pitchFamily="34" charset="0"/>
                        <a:buChar char="•"/>
                      </a:pPr>
                      <a:r>
                        <a:rPr lang="en-US" sz="1600" baseline="0" dirty="0"/>
                        <a:t>1 </a:t>
                      </a:r>
                      <a:r>
                        <a:rPr lang="en-US" sz="1600" u="sng" baseline="0" dirty="0" smtClean="0"/>
                        <a:t>online</a:t>
                      </a:r>
                      <a:r>
                        <a:rPr lang="en-US" sz="1600" baseline="0" dirty="0" smtClean="0"/>
                        <a:t> graduate </a:t>
                      </a:r>
                      <a:r>
                        <a:rPr lang="en-US" sz="1600" baseline="0" dirty="0"/>
                        <a:t>course </a:t>
                      </a:r>
                      <a:r>
                        <a:rPr lang="en-US" sz="1600" baseline="0" dirty="0" smtClean="0"/>
                        <a:t>(3 </a:t>
                      </a:r>
                      <a:r>
                        <a:rPr lang="en-US" sz="1600" baseline="0" dirty="0" err="1" smtClean="0"/>
                        <a:t>cr</a:t>
                      </a:r>
                      <a:r>
                        <a:rPr lang="en-US" sz="1600" baseline="0" dirty="0" smtClean="0"/>
                        <a:t>)</a:t>
                      </a:r>
                      <a:endParaRPr lang="en-US" sz="1600" baseline="0" dirty="0"/>
                    </a:p>
                    <a:p>
                      <a:pPr>
                        <a:buFont typeface="Arial" pitchFamily="34" charset="0"/>
                        <a:buNone/>
                      </a:pPr>
                      <a:endParaRPr lang="en-US" sz="1600" dirty="0"/>
                    </a:p>
                  </a:txBody>
                  <a:tcPr/>
                </a:tc>
                <a:tc>
                  <a:txBody>
                    <a:bodyPr/>
                    <a:lstStyle/>
                    <a:p>
                      <a:r>
                        <a:rPr lang="en-US" sz="1600" b="1" dirty="0"/>
                        <a:t>Second Fall:</a:t>
                      </a:r>
                    </a:p>
                    <a:p>
                      <a:pPr>
                        <a:buFont typeface="Arial" pitchFamily="34" charset="0"/>
                        <a:buChar char="•"/>
                      </a:pPr>
                      <a:r>
                        <a:rPr lang="en-US" sz="1600" dirty="0"/>
                        <a:t>Supervised Practice</a:t>
                      </a:r>
                      <a:r>
                        <a:rPr lang="en-US" sz="1600" baseline="0" dirty="0"/>
                        <a:t>, continued</a:t>
                      </a:r>
                    </a:p>
                    <a:p>
                      <a:pPr>
                        <a:buFont typeface="Arial" pitchFamily="34" charset="0"/>
                        <a:buChar char="•"/>
                      </a:pPr>
                      <a:r>
                        <a:rPr lang="en-US" sz="1600" baseline="0" dirty="0"/>
                        <a:t>Program completion </a:t>
                      </a:r>
                      <a:r>
                        <a:rPr lang="en-US" sz="1600" baseline="0" dirty="0" smtClean="0"/>
                        <a:t>&amp; graduation </a:t>
                      </a:r>
                      <a:r>
                        <a:rPr lang="en-US" sz="1600" baseline="0" dirty="0"/>
                        <a:t>in </a:t>
                      </a:r>
                      <a:r>
                        <a:rPr lang="en-US" sz="1600" baseline="0" dirty="0" smtClean="0"/>
                        <a:t>December</a:t>
                      </a:r>
                      <a:endParaRPr lang="en-US" sz="1600" baseline="0" dirty="0"/>
                    </a:p>
                    <a:p>
                      <a:endParaRPr lang="en-US" sz="1600" dirty="0"/>
                    </a:p>
                  </a:txBody>
                  <a:tcPr/>
                </a:tc>
                <a:tc>
                  <a:txBody>
                    <a:bodyPr/>
                    <a:lstStyle/>
                    <a:p>
                      <a:endParaRPr lang="en-US" sz="1600" dirty="0"/>
                    </a:p>
                  </a:txBody>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447800"/>
          </a:xfrm>
        </p:spPr>
        <p:txBody>
          <a:bodyPr>
            <a:normAutofit fontScale="90000"/>
          </a:bodyPr>
          <a:lstStyle/>
          <a:p>
            <a:r>
              <a:rPr lang="en-US" dirty="0"/>
              <a:t>Year </a:t>
            </a:r>
            <a:r>
              <a:rPr lang="en-US" dirty="0" smtClean="0"/>
              <a:t>One:</a:t>
            </a:r>
            <a:r>
              <a:rPr lang="en-US" dirty="0"/>
              <a:t/>
            </a:r>
            <a:br>
              <a:rPr lang="en-US" dirty="0"/>
            </a:br>
            <a:r>
              <a:rPr lang="en-US" dirty="0" smtClean="0"/>
              <a:t>Graduate Coursework &amp; </a:t>
            </a:r>
            <a:br>
              <a:rPr lang="en-US" dirty="0" smtClean="0"/>
            </a:br>
            <a:r>
              <a:rPr lang="en-US" dirty="0" smtClean="0"/>
              <a:t>Pre-Supervised Practice</a:t>
            </a:r>
            <a:endParaRPr lang="en-US" dirty="0"/>
          </a:p>
        </p:txBody>
      </p:sp>
      <p:sp>
        <p:nvSpPr>
          <p:cNvPr id="3" name="Content Placeholder 2"/>
          <p:cNvSpPr>
            <a:spLocks noGrp="1"/>
          </p:cNvSpPr>
          <p:nvPr>
            <p:ph idx="1"/>
          </p:nvPr>
        </p:nvSpPr>
        <p:spPr>
          <a:xfrm>
            <a:off x="457200" y="2286000"/>
            <a:ext cx="8229600" cy="4267200"/>
          </a:xfrm>
        </p:spPr>
        <p:txBody>
          <a:bodyPr>
            <a:normAutofit fontScale="85000" lnSpcReduction="20000"/>
          </a:bodyPr>
          <a:lstStyle/>
          <a:p>
            <a:r>
              <a:rPr lang="en-US" dirty="0"/>
              <a:t>Semesters 1 – 3 include full time graduate course work</a:t>
            </a:r>
          </a:p>
          <a:p>
            <a:r>
              <a:rPr lang="en-US" dirty="0"/>
              <a:t>Pre-supervised practice experiences built into fall &amp; spring semesters</a:t>
            </a:r>
          </a:p>
          <a:p>
            <a:pPr lvl="1"/>
            <a:r>
              <a:rPr lang="en-US" dirty="0"/>
              <a:t>Catering event</a:t>
            </a:r>
          </a:p>
          <a:p>
            <a:pPr lvl="1"/>
            <a:r>
              <a:rPr lang="en-US" dirty="0"/>
              <a:t>Pediatric counseling/education experience</a:t>
            </a:r>
          </a:p>
          <a:p>
            <a:pPr lvl="1"/>
            <a:r>
              <a:rPr lang="en-US" dirty="0"/>
              <a:t>Campus community wellness intervention</a:t>
            </a:r>
          </a:p>
          <a:p>
            <a:pPr lvl="1"/>
            <a:r>
              <a:rPr lang="en-US" dirty="0" smtClean="0"/>
              <a:t>MNT review course to boost </a:t>
            </a:r>
            <a:r>
              <a:rPr lang="en-US" dirty="0"/>
              <a:t>clinical </a:t>
            </a:r>
            <a:r>
              <a:rPr lang="en-US" dirty="0" smtClean="0"/>
              <a:t>skills</a:t>
            </a:r>
          </a:p>
          <a:p>
            <a:pPr lvl="1"/>
            <a:r>
              <a:rPr lang="en-US" dirty="0"/>
              <a:t>Field trips/other active learning experiences</a:t>
            </a:r>
          </a:p>
          <a:p>
            <a:pPr marL="457200" lvl="1" indent="0">
              <a:buNone/>
            </a:pPr>
            <a:endParaRPr lang="en-US" dirty="0"/>
          </a:p>
          <a:p>
            <a:pPr marL="457200" lvl="1" indent="0">
              <a:buNone/>
            </a:pPr>
            <a:r>
              <a:rPr lang="en-US" dirty="0" smtClean="0"/>
              <a:t>Many required projects &amp; experiences count toward supervised practice hours</a:t>
            </a:r>
          </a:p>
          <a:p>
            <a:pPr lvl="2"/>
            <a:endParaRPr lang="en-US" dirty="0"/>
          </a:p>
          <a:p>
            <a:pPr lvl="1"/>
            <a:endParaRPr lang="en-US" dirty="0"/>
          </a:p>
        </p:txBody>
      </p:sp>
      <p:pic>
        <p:nvPicPr>
          <p:cNvPr id="4"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719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 </a:t>
            </a:r>
            <a:r>
              <a:rPr lang="en-US" dirty="0"/>
              <a:t>in </a:t>
            </a:r>
            <a:r>
              <a:rPr lang="en-US" dirty="0" smtClean="0"/>
              <a:t>FCS </a:t>
            </a:r>
            <a:br>
              <a:rPr lang="en-US" dirty="0" smtClean="0"/>
            </a:br>
            <a:r>
              <a:rPr lang="en-US" dirty="0" smtClean="0"/>
              <a:t>Required Concentration Courses</a:t>
            </a:r>
            <a:endParaRPr lang="en-US" dirty="0"/>
          </a:p>
        </p:txBody>
      </p:sp>
      <p:sp>
        <p:nvSpPr>
          <p:cNvPr id="3" name="Content Placeholder 2"/>
          <p:cNvSpPr>
            <a:spLocks noGrp="1"/>
          </p:cNvSpPr>
          <p:nvPr>
            <p:ph idx="1"/>
          </p:nvPr>
        </p:nvSpPr>
        <p:spPr>
          <a:xfrm>
            <a:off x="304800" y="1676400"/>
            <a:ext cx="8610600" cy="4876800"/>
          </a:xfrm>
        </p:spPr>
        <p:txBody>
          <a:bodyPr>
            <a:normAutofit fontScale="85000" lnSpcReduction="20000"/>
          </a:bodyPr>
          <a:lstStyle/>
          <a:p>
            <a:r>
              <a:rPr lang="en-US" dirty="0"/>
              <a:t>Framing Critical Issues in FCS </a:t>
            </a:r>
          </a:p>
          <a:p>
            <a:r>
              <a:rPr lang="en-US" dirty="0"/>
              <a:t>Advocacy and Public Policy:  Addressing a World in Need </a:t>
            </a:r>
          </a:p>
          <a:p>
            <a:r>
              <a:rPr lang="en-US" dirty="0" smtClean="0"/>
              <a:t>Leadership </a:t>
            </a:r>
            <a:r>
              <a:rPr lang="en-US" dirty="0"/>
              <a:t>Development for Professional Practice </a:t>
            </a:r>
          </a:p>
          <a:p>
            <a:r>
              <a:rPr lang="en-US" dirty="0"/>
              <a:t>Applied Health Behavior to Enhance Health Outcomes </a:t>
            </a:r>
          </a:p>
          <a:p>
            <a:r>
              <a:rPr lang="en-US" dirty="0"/>
              <a:t>Interpreting and Translating Science for Consumers </a:t>
            </a:r>
          </a:p>
          <a:p>
            <a:r>
              <a:rPr lang="en-US" dirty="0"/>
              <a:t>Contemporary Applications for Health Communication </a:t>
            </a:r>
          </a:p>
          <a:p>
            <a:r>
              <a:rPr lang="en-US" dirty="0"/>
              <a:t>Statistical Methods for Research </a:t>
            </a:r>
          </a:p>
          <a:p>
            <a:r>
              <a:rPr lang="en-US" dirty="0"/>
              <a:t>Elective: Ethical Implications for Health Communication  </a:t>
            </a:r>
            <a:r>
              <a:rPr lang="en-US" u="sng" dirty="0"/>
              <a:t>OR</a:t>
            </a:r>
            <a:r>
              <a:rPr lang="en-US" dirty="0"/>
              <a:t> Cultural Competence in Health Communication </a:t>
            </a:r>
          </a:p>
          <a:p>
            <a:pPr marL="0" indent="0">
              <a:buNone/>
            </a:pPr>
            <a:endParaRPr lang="en-US" dirty="0"/>
          </a:p>
          <a:p>
            <a:pPr marL="0" indent="0">
              <a:buNone/>
            </a:pPr>
            <a:r>
              <a:rPr lang="en-US" dirty="0" smtClean="0"/>
              <a:t>Detailed course descriptions can </a:t>
            </a:r>
            <a:r>
              <a:rPr lang="en-US" dirty="0"/>
              <a:t>be found on our </a:t>
            </a:r>
            <a:r>
              <a:rPr lang="en-US" dirty="0">
                <a:hlinkClick r:id="rId3"/>
              </a:rPr>
              <a:t>website </a:t>
            </a:r>
            <a:endParaRPr lang="en-US" dirty="0"/>
          </a:p>
        </p:txBody>
      </p:sp>
      <p:pic>
        <p:nvPicPr>
          <p:cNvPr id="4" name="Picture 2" descr="http://www.fontbonne.edu/upload/FBU_%28Seal%29_%28White%2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255802"/>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274638"/>
            <a:ext cx="8229600" cy="6397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Year One: Pre-Supervised Practice</a:t>
            </a:r>
          </a:p>
        </p:txBody>
      </p:sp>
      <p:sp>
        <p:nvSpPr>
          <p:cNvPr id="12" name="TextBox 11"/>
          <p:cNvSpPr txBox="1"/>
          <p:nvPr/>
        </p:nvSpPr>
        <p:spPr>
          <a:xfrm>
            <a:off x="451945" y="5630974"/>
            <a:ext cx="4805855" cy="430887"/>
          </a:xfrm>
          <a:prstGeom prst="rect">
            <a:avLst/>
          </a:prstGeom>
          <a:noFill/>
        </p:spPr>
        <p:txBody>
          <a:bodyPr wrap="square" rtlCol="0">
            <a:spAutoFit/>
          </a:bodyPr>
          <a:lstStyle/>
          <a:p>
            <a:r>
              <a:rPr lang="en-US" sz="2200" b="1" i="1" dirty="0" smtClean="0">
                <a:latin typeface="Bradley Hand ITC" panose="03070402050302030203" pitchFamily="66" charset="0"/>
              </a:rPr>
              <a:t>Catering Campus Events</a:t>
            </a:r>
            <a:endParaRPr lang="en-US" sz="2200" b="1" i="1" dirty="0">
              <a:latin typeface="Bradley Hand ITC" panose="03070402050302030203" pitchFamily="66" charset="0"/>
            </a:endParaRPr>
          </a:p>
        </p:txBody>
      </p:sp>
      <p:sp>
        <p:nvSpPr>
          <p:cNvPr id="13" name="TextBox 12"/>
          <p:cNvSpPr txBox="1"/>
          <p:nvPr/>
        </p:nvSpPr>
        <p:spPr>
          <a:xfrm>
            <a:off x="3886200" y="6360879"/>
            <a:ext cx="5283260" cy="400110"/>
          </a:xfrm>
          <a:prstGeom prst="rect">
            <a:avLst/>
          </a:prstGeom>
          <a:noFill/>
        </p:spPr>
        <p:txBody>
          <a:bodyPr wrap="square" rtlCol="0">
            <a:spAutoFit/>
          </a:bodyPr>
          <a:lstStyle/>
          <a:p>
            <a:r>
              <a:rPr lang="en-US" sz="2000" b="1" i="1" dirty="0" smtClean="0">
                <a:latin typeface="Bradley Hand ITC" panose="03070402050302030203" pitchFamily="66" charset="0"/>
              </a:rPr>
              <a:t>Education Session at a Pediatric Medical Office</a:t>
            </a:r>
            <a:endParaRPr lang="en-US" sz="2000" b="1" i="1" dirty="0">
              <a:latin typeface="Bradley Hand ITC" panose="03070402050302030203" pitchFamily="66" charset="0"/>
            </a:endParaRPr>
          </a:p>
        </p:txBody>
      </p:sp>
      <p:sp>
        <p:nvSpPr>
          <p:cNvPr id="15" name="TextBox 14"/>
          <p:cNvSpPr txBox="1"/>
          <p:nvPr/>
        </p:nvSpPr>
        <p:spPr>
          <a:xfrm>
            <a:off x="5257800" y="3321907"/>
            <a:ext cx="3775451" cy="400110"/>
          </a:xfrm>
          <a:prstGeom prst="rect">
            <a:avLst/>
          </a:prstGeom>
          <a:noFill/>
        </p:spPr>
        <p:txBody>
          <a:bodyPr wrap="square" rtlCol="0">
            <a:spAutoFit/>
          </a:bodyPr>
          <a:lstStyle/>
          <a:p>
            <a:r>
              <a:rPr lang="en-US" sz="2000" b="1" i="1" dirty="0" smtClean="0">
                <a:latin typeface="Bradley Hand ITC" panose="03070402050302030203" pitchFamily="66" charset="0"/>
              </a:rPr>
              <a:t>Campus Wellness Table</a:t>
            </a:r>
            <a:endParaRPr lang="en-US" sz="2000" b="1" i="1" dirty="0">
              <a:latin typeface="Bradley Hand ITC" panose="03070402050302030203" pitchFamily="66" charset="0"/>
            </a:endParaRPr>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2941" t="15174"/>
          <a:stretch/>
        </p:blipFill>
        <p:spPr>
          <a:xfrm>
            <a:off x="4906304" y="1294996"/>
            <a:ext cx="4058256" cy="1995054"/>
          </a:xfrm>
          <a:prstGeom prst="rect">
            <a:avLst/>
          </a:prstGeom>
          <a:ln w="19050">
            <a:solidFill>
              <a:schemeClr val="tx1"/>
            </a:solidFill>
          </a:ln>
          <a:effectLst>
            <a:outerShdw blurRad="190500" algn="tl" rotWithShape="0">
              <a:srgbClr val="000000">
                <a:alpha val="70000"/>
              </a:srgbClr>
            </a:outerShdw>
          </a:effectLst>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999" y="1189576"/>
            <a:ext cx="4211833" cy="2369156"/>
          </a:xfrm>
          <a:prstGeom prst="rect">
            <a:avLst/>
          </a:prstGeom>
          <a:ln w="19050">
            <a:solidFill>
              <a:schemeClr val="tx1"/>
            </a:solidFill>
          </a:ln>
          <a:effectLst>
            <a:outerShdw blurRad="190500" algn="tl" rotWithShape="0">
              <a:srgbClr val="000000">
                <a:alpha val="70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2709" y="3299954"/>
            <a:ext cx="4118116" cy="2316440"/>
          </a:xfrm>
          <a:prstGeom prst="rect">
            <a:avLst/>
          </a:prstGeom>
          <a:ln w="19050">
            <a:solidFill>
              <a:schemeClr val="tx1"/>
            </a:solidFill>
          </a:ln>
          <a:effectLst>
            <a:outerShdw blurRad="190500" algn="tl" rotWithShape="0">
              <a:srgbClr val="000000">
                <a:alpha val="70000"/>
              </a:srgbClr>
            </a:outerShdw>
          </a:effec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5345" y="3707948"/>
            <a:ext cx="4409215" cy="2667000"/>
          </a:xfrm>
          <a:prstGeom prst="rect">
            <a:avLst/>
          </a:prstGeom>
          <a:ln w="19050">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561240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Objectives</a:t>
            </a:r>
          </a:p>
        </p:txBody>
      </p:sp>
      <p:sp>
        <p:nvSpPr>
          <p:cNvPr id="3" name="Content Placeholder 2"/>
          <p:cNvSpPr>
            <a:spLocks noGrp="1"/>
          </p:cNvSpPr>
          <p:nvPr>
            <p:ph idx="1"/>
          </p:nvPr>
        </p:nvSpPr>
        <p:spPr>
          <a:xfrm>
            <a:off x="762000" y="1600200"/>
            <a:ext cx="7924800" cy="4800600"/>
          </a:xfrm>
        </p:spPr>
        <p:txBody>
          <a:bodyPr>
            <a:normAutofit lnSpcReduction="10000"/>
          </a:bodyPr>
          <a:lstStyle/>
          <a:p>
            <a:r>
              <a:rPr lang="en-US" dirty="0"/>
              <a:t>What is an ISPP?</a:t>
            </a:r>
          </a:p>
          <a:p>
            <a:r>
              <a:rPr lang="en-US" dirty="0" err="1"/>
              <a:t>Fontbonne’s</a:t>
            </a:r>
            <a:r>
              <a:rPr lang="en-US" dirty="0"/>
              <a:t> ISPP</a:t>
            </a:r>
          </a:p>
          <a:p>
            <a:pPr lvl="1"/>
            <a:r>
              <a:rPr lang="en-US" dirty="0"/>
              <a:t>Campus </a:t>
            </a:r>
            <a:r>
              <a:rPr lang="en-US" dirty="0" smtClean="0"/>
              <a:t>“Tour”</a:t>
            </a:r>
            <a:endParaRPr lang="en-US" dirty="0"/>
          </a:p>
          <a:p>
            <a:pPr lvl="1"/>
            <a:r>
              <a:rPr lang="en-US" dirty="0"/>
              <a:t>Program overview &amp; curriculum </a:t>
            </a:r>
          </a:p>
          <a:p>
            <a:pPr lvl="1"/>
            <a:r>
              <a:rPr lang="en-US" dirty="0"/>
              <a:t>Supervised practice </a:t>
            </a:r>
            <a:r>
              <a:rPr lang="en-US" dirty="0" smtClean="0"/>
              <a:t>activities</a:t>
            </a:r>
            <a:endParaRPr lang="en-US" dirty="0"/>
          </a:p>
          <a:p>
            <a:r>
              <a:rPr lang="en-US" dirty="0"/>
              <a:t>Applying to the program</a:t>
            </a:r>
          </a:p>
          <a:p>
            <a:pPr lvl="1"/>
            <a:r>
              <a:rPr lang="en-US" dirty="0"/>
              <a:t>Requirements</a:t>
            </a:r>
          </a:p>
          <a:p>
            <a:pPr lvl="1"/>
            <a:r>
              <a:rPr lang="en-US" dirty="0" smtClean="0"/>
              <a:t>Timeline</a:t>
            </a:r>
          </a:p>
          <a:p>
            <a:r>
              <a:rPr lang="en-US" dirty="0" smtClean="0"/>
              <a:t>FAQ’s</a:t>
            </a:r>
            <a:endParaRPr lang="en-US" dirty="0"/>
          </a:p>
          <a:p>
            <a:endParaRPr lang="en-US" dirty="0"/>
          </a:p>
        </p:txBody>
      </p:sp>
      <p:pic>
        <p:nvPicPr>
          <p:cNvPr id="4"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62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274638"/>
            <a:ext cx="8229600" cy="6397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Year One: Pre-Supervised Practice</a:t>
            </a:r>
          </a:p>
        </p:txBody>
      </p:sp>
      <p:sp>
        <p:nvSpPr>
          <p:cNvPr id="14" name="TextBox 13"/>
          <p:cNvSpPr txBox="1"/>
          <p:nvPr/>
        </p:nvSpPr>
        <p:spPr>
          <a:xfrm>
            <a:off x="802626" y="6035637"/>
            <a:ext cx="3657599" cy="400110"/>
          </a:xfrm>
          <a:prstGeom prst="rect">
            <a:avLst/>
          </a:prstGeom>
          <a:noFill/>
        </p:spPr>
        <p:txBody>
          <a:bodyPr wrap="square" rtlCol="0">
            <a:spAutoFit/>
          </a:bodyPr>
          <a:lstStyle/>
          <a:p>
            <a:r>
              <a:rPr lang="en-US" sz="2000" b="1" i="1" dirty="0" smtClean="0">
                <a:latin typeface="Bradley Hand ITC" panose="03070402050302030203" pitchFamily="66" charset="0"/>
              </a:rPr>
              <a:t>Dairy Farm Tour</a:t>
            </a:r>
            <a:endParaRPr lang="en-US" sz="2000" b="1" i="1" dirty="0">
              <a:latin typeface="Bradley Hand ITC" panose="03070402050302030203" pitchFamily="66" charset="0"/>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79" y="1675535"/>
            <a:ext cx="4191000" cy="4191000"/>
          </a:xfrm>
          <a:prstGeom prst="rect">
            <a:avLst/>
          </a:prstGeom>
          <a:ln w="19050">
            <a:solidFill>
              <a:schemeClr val="tx1"/>
            </a:solidFill>
          </a:ln>
          <a:effectLst>
            <a:outerShdw blurRad="190500" algn="tl" rotWithShape="0">
              <a:srgbClr val="000000">
                <a:alpha val="70000"/>
              </a:srgbClr>
            </a:outerShdw>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0331" y="1248309"/>
            <a:ext cx="4129192" cy="2322671"/>
          </a:xfrm>
          <a:prstGeom prst="rect">
            <a:avLst/>
          </a:prstGeom>
          <a:ln w="19050">
            <a:solidFill>
              <a:schemeClr val="tx1"/>
            </a:solidFill>
          </a:ln>
          <a:effectLst>
            <a:outerShdw blurRad="190500" algn="tl" rotWithShape="0">
              <a:srgbClr val="000000">
                <a:alpha val="70000"/>
              </a:srgbClr>
            </a:outerShdw>
          </a:effectLst>
        </p:spPr>
      </p:pic>
      <p:sp>
        <p:nvSpPr>
          <p:cNvPr id="20" name="TextBox 19"/>
          <p:cNvSpPr txBox="1"/>
          <p:nvPr/>
        </p:nvSpPr>
        <p:spPr>
          <a:xfrm>
            <a:off x="4343379" y="3556978"/>
            <a:ext cx="5367817" cy="384721"/>
          </a:xfrm>
          <a:prstGeom prst="rect">
            <a:avLst/>
          </a:prstGeom>
          <a:noFill/>
        </p:spPr>
        <p:txBody>
          <a:bodyPr wrap="square" rtlCol="0">
            <a:spAutoFit/>
          </a:bodyPr>
          <a:lstStyle/>
          <a:p>
            <a:r>
              <a:rPr lang="en-US" sz="1900" b="1" i="1" dirty="0" smtClean="0">
                <a:latin typeface="Bradley Hand ITC" panose="03070402050302030203" pitchFamily="66" charset="0"/>
              </a:rPr>
              <a:t>Nutrition Focused Physical Exam Workshop</a:t>
            </a:r>
            <a:endParaRPr lang="en-US" sz="1900" b="1" i="1" dirty="0">
              <a:latin typeface="Bradley Hand ITC" panose="03070402050302030203" pitchFamily="66"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3376" y="3886200"/>
            <a:ext cx="2971800" cy="2971800"/>
          </a:xfrm>
          <a:prstGeom prst="rect">
            <a:avLst/>
          </a:prstGeom>
        </p:spPr>
      </p:pic>
      <p:sp>
        <p:nvSpPr>
          <p:cNvPr id="21" name="TextBox 20"/>
          <p:cNvSpPr txBox="1"/>
          <p:nvPr/>
        </p:nvSpPr>
        <p:spPr>
          <a:xfrm>
            <a:off x="7425176" y="5327751"/>
            <a:ext cx="1708550" cy="707886"/>
          </a:xfrm>
          <a:prstGeom prst="rect">
            <a:avLst/>
          </a:prstGeom>
          <a:noFill/>
        </p:spPr>
        <p:txBody>
          <a:bodyPr wrap="square" rtlCol="0">
            <a:spAutoFit/>
          </a:bodyPr>
          <a:lstStyle/>
          <a:p>
            <a:r>
              <a:rPr lang="en-US" sz="2000" b="1" i="1" dirty="0" smtClean="0">
                <a:latin typeface="Bradley Hand ITC" panose="03070402050302030203" pitchFamily="66" charset="0"/>
              </a:rPr>
              <a:t>Visit to a local organic farm</a:t>
            </a:r>
            <a:endParaRPr lang="en-US" sz="2000" b="1" i="1" dirty="0">
              <a:latin typeface="Bradley Hand ITC" panose="03070402050302030203" pitchFamily="66" charset="0"/>
            </a:endParaRPr>
          </a:p>
        </p:txBody>
      </p:sp>
    </p:spTree>
    <p:extLst>
      <p:ext uri="{BB962C8B-B14F-4D97-AF65-F5344CB8AC3E}">
        <p14:creationId xmlns:p14="http://schemas.microsoft.com/office/powerpoint/2010/main" val="944194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14082"/>
          </a:xfrm>
        </p:spPr>
        <p:txBody>
          <a:bodyPr>
            <a:normAutofit fontScale="90000"/>
          </a:bodyPr>
          <a:lstStyle/>
          <a:p>
            <a:r>
              <a:rPr lang="en-US" dirty="0"/>
              <a:t>Year Two: Supervised Practice</a:t>
            </a:r>
            <a:br>
              <a:rPr lang="en-US" dirty="0"/>
            </a:br>
            <a:endParaRPr lang="en-US" dirty="0"/>
          </a:p>
        </p:txBody>
      </p:sp>
      <p:sp>
        <p:nvSpPr>
          <p:cNvPr id="3" name="Content Placeholder 2"/>
          <p:cNvSpPr>
            <a:spLocks noGrp="1"/>
          </p:cNvSpPr>
          <p:nvPr>
            <p:ph idx="1"/>
          </p:nvPr>
        </p:nvSpPr>
        <p:spPr>
          <a:xfrm>
            <a:off x="457200" y="1463040"/>
            <a:ext cx="8229600" cy="5090160"/>
          </a:xfrm>
        </p:spPr>
        <p:txBody>
          <a:bodyPr>
            <a:normAutofit/>
          </a:bodyPr>
          <a:lstStyle/>
          <a:p>
            <a:r>
              <a:rPr lang="en-US" dirty="0"/>
              <a:t>Completed during final two semesters</a:t>
            </a:r>
          </a:p>
          <a:p>
            <a:r>
              <a:rPr lang="en-US" dirty="0"/>
              <a:t>Total of 30 weeks</a:t>
            </a:r>
          </a:p>
          <a:p>
            <a:pPr lvl="1">
              <a:buFont typeface="Wingdings" panose="05000000000000000000" pitchFamily="2" charset="2"/>
              <a:buChar char="§"/>
            </a:pPr>
            <a:r>
              <a:rPr lang="en-US" dirty="0"/>
              <a:t>10 – 12 weeks clinical</a:t>
            </a:r>
          </a:p>
          <a:p>
            <a:pPr lvl="1">
              <a:buFont typeface="Wingdings" panose="05000000000000000000" pitchFamily="2" charset="2"/>
              <a:buChar char="§"/>
            </a:pPr>
            <a:r>
              <a:rPr lang="en-US" dirty="0"/>
              <a:t>8 - 10 weeks food service management</a:t>
            </a:r>
          </a:p>
          <a:p>
            <a:pPr lvl="1">
              <a:buFont typeface="Wingdings" panose="05000000000000000000" pitchFamily="2" charset="2"/>
              <a:buChar char="§"/>
            </a:pPr>
            <a:r>
              <a:rPr lang="en-US" dirty="0"/>
              <a:t>8 - 10 weeks community</a:t>
            </a:r>
          </a:p>
          <a:p>
            <a:pPr lvl="1">
              <a:buFont typeface="Wingdings" panose="05000000000000000000" pitchFamily="2" charset="2"/>
              <a:buChar char="§"/>
            </a:pPr>
            <a:r>
              <a:rPr lang="en-US" dirty="0"/>
              <a:t>2 – 4 weeks electives/special interest rotations</a:t>
            </a:r>
          </a:p>
          <a:p>
            <a:r>
              <a:rPr lang="en-US" dirty="0"/>
              <a:t>Interns provide input on rotation selections to individualize the experience</a:t>
            </a:r>
          </a:p>
          <a:p>
            <a:pPr lvl="1"/>
            <a:endParaRPr lang="en-US" dirty="0"/>
          </a:p>
        </p:txBody>
      </p:sp>
      <p:pic>
        <p:nvPicPr>
          <p:cNvPr id="4"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296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Rotation</a:t>
            </a:r>
          </a:p>
        </p:txBody>
      </p:sp>
      <p:sp>
        <p:nvSpPr>
          <p:cNvPr id="3" name="Content Placeholder 2"/>
          <p:cNvSpPr>
            <a:spLocks noGrp="1"/>
          </p:cNvSpPr>
          <p:nvPr>
            <p:ph idx="1"/>
          </p:nvPr>
        </p:nvSpPr>
        <p:spPr>
          <a:xfrm>
            <a:off x="457200" y="1417638"/>
            <a:ext cx="4724400" cy="4983162"/>
          </a:xfrm>
        </p:spPr>
        <p:txBody>
          <a:bodyPr>
            <a:normAutofit fontScale="92500"/>
          </a:bodyPr>
          <a:lstStyle/>
          <a:p>
            <a:r>
              <a:rPr lang="en-US" dirty="0"/>
              <a:t>Acute Care </a:t>
            </a:r>
          </a:p>
          <a:p>
            <a:pPr lvl="1"/>
            <a:r>
              <a:rPr lang="en-US" dirty="0"/>
              <a:t>small, mid size and large </a:t>
            </a:r>
          </a:p>
          <a:p>
            <a:pPr marL="457200" lvl="1" indent="0">
              <a:buNone/>
            </a:pPr>
            <a:r>
              <a:rPr lang="en-US" dirty="0"/>
              <a:t>facilities</a:t>
            </a:r>
          </a:p>
          <a:p>
            <a:r>
              <a:rPr lang="en-US" dirty="0"/>
              <a:t>Long term care / Rehab</a:t>
            </a:r>
          </a:p>
          <a:p>
            <a:r>
              <a:rPr lang="en-US" dirty="0"/>
              <a:t>Elective Sites</a:t>
            </a:r>
          </a:p>
          <a:p>
            <a:pPr lvl="1"/>
            <a:r>
              <a:rPr lang="en-US" dirty="0" smtClean="0"/>
              <a:t>Cardiac </a:t>
            </a:r>
            <a:r>
              <a:rPr lang="en-US" dirty="0"/>
              <a:t>Rehab</a:t>
            </a:r>
          </a:p>
          <a:p>
            <a:pPr lvl="1"/>
            <a:r>
              <a:rPr lang="en-US" dirty="0"/>
              <a:t>Dialysis</a:t>
            </a:r>
          </a:p>
          <a:p>
            <a:pPr lvl="1"/>
            <a:r>
              <a:rPr lang="en-US" dirty="0"/>
              <a:t>Outpatient Counseling</a:t>
            </a:r>
          </a:p>
          <a:p>
            <a:pPr lvl="1"/>
            <a:r>
              <a:rPr lang="en-US" dirty="0"/>
              <a:t>Outpatient Bariatric </a:t>
            </a:r>
            <a:r>
              <a:rPr lang="en-US" dirty="0" smtClean="0"/>
              <a:t>Surgery</a:t>
            </a:r>
          </a:p>
          <a:p>
            <a:pPr lvl="1"/>
            <a:r>
              <a:rPr lang="en-US" dirty="0" smtClean="0"/>
              <a:t>Pediatrics</a:t>
            </a:r>
            <a:endParaRPr lang="en-US" dirty="0"/>
          </a:p>
        </p:txBody>
      </p:sp>
      <p:pic>
        <p:nvPicPr>
          <p:cNvPr id="5"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2652" b="11470"/>
          <a:stretch/>
        </p:blipFill>
        <p:spPr>
          <a:xfrm rot="5400000">
            <a:off x="4672487" y="2590908"/>
            <a:ext cx="4142426" cy="2667000"/>
          </a:xfrm>
          <a:prstGeom prst="rect">
            <a:avLst/>
          </a:prstGeom>
          <a:ln w="19050">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078771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3" y="667883"/>
            <a:ext cx="8229600" cy="807720"/>
          </a:xfrm>
        </p:spPr>
        <p:txBody>
          <a:bodyPr>
            <a:normAutofit fontScale="90000"/>
          </a:bodyPr>
          <a:lstStyle/>
          <a:p>
            <a:r>
              <a:rPr lang="en-US" dirty="0"/>
              <a:t>Food Service Management Rotation </a:t>
            </a:r>
          </a:p>
        </p:txBody>
      </p:sp>
      <p:sp>
        <p:nvSpPr>
          <p:cNvPr id="3" name="Content Placeholder 2"/>
          <p:cNvSpPr>
            <a:spLocks noGrp="1"/>
          </p:cNvSpPr>
          <p:nvPr>
            <p:ph idx="1"/>
          </p:nvPr>
        </p:nvSpPr>
        <p:spPr>
          <a:xfrm>
            <a:off x="457201" y="1828800"/>
            <a:ext cx="4371974" cy="4800600"/>
          </a:xfrm>
        </p:spPr>
        <p:txBody>
          <a:bodyPr>
            <a:normAutofit/>
          </a:bodyPr>
          <a:lstStyle/>
          <a:p>
            <a:r>
              <a:rPr lang="en-US" sz="2600" dirty="0" smtClean="0"/>
              <a:t>Hospital Nutrition Services</a:t>
            </a:r>
          </a:p>
          <a:p>
            <a:pPr lvl="1"/>
            <a:r>
              <a:rPr lang="en-US" sz="2400" dirty="0" smtClean="0"/>
              <a:t>Acute </a:t>
            </a:r>
            <a:r>
              <a:rPr lang="en-US" sz="2400" dirty="0"/>
              <a:t>and Long Term Care</a:t>
            </a:r>
          </a:p>
          <a:p>
            <a:r>
              <a:rPr lang="en-US" sz="2600" dirty="0"/>
              <a:t>School Nutrition</a:t>
            </a:r>
          </a:p>
          <a:p>
            <a:pPr lvl="1"/>
            <a:r>
              <a:rPr lang="en-US" sz="2400" dirty="0" smtClean="0"/>
              <a:t>K-12 &amp; college/university</a:t>
            </a:r>
            <a:endParaRPr lang="en-US" sz="2400" dirty="0"/>
          </a:p>
          <a:p>
            <a:r>
              <a:rPr lang="en-US" sz="2600" dirty="0" smtClean="0"/>
              <a:t>Elective </a:t>
            </a:r>
            <a:r>
              <a:rPr lang="en-US" sz="2600" dirty="0"/>
              <a:t>sites</a:t>
            </a:r>
          </a:p>
          <a:p>
            <a:pPr lvl="1"/>
            <a:r>
              <a:rPr lang="en-US" sz="2400" dirty="0"/>
              <a:t>Grocery store/School of Cooking</a:t>
            </a:r>
          </a:p>
          <a:p>
            <a:pPr marL="0" indent="0">
              <a:buNone/>
            </a:pPr>
            <a:endParaRPr lang="en-US" dirty="0"/>
          </a:p>
        </p:txBody>
      </p:sp>
      <p:pic>
        <p:nvPicPr>
          <p:cNvPr id="6"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5596" y="60960"/>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1490158"/>
            <a:ext cx="2700338" cy="4800600"/>
          </a:xfrm>
          <a:prstGeom prst="rect">
            <a:avLst/>
          </a:prstGeom>
          <a:ln w="19050">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0837395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Nutrition Rotation</a:t>
            </a:r>
          </a:p>
        </p:txBody>
      </p:sp>
      <p:sp>
        <p:nvSpPr>
          <p:cNvPr id="3" name="Content Placeholder 2"/>
          <p:cNvSpPr>
            <a:spLocks noGrp="1"/>
          </p:cNvSpPr>
          <p:nvPr>
            <p:ph idx="1"/>
          </p:nvPr>
        </p:nvSpPr>
        <p:spPr>
          <a:xfrm>
            <a:off x="457200" y="1381543"/>
            <a:ext cx="4343400" cy="5257800"/>
          </a:xfrm>
        </p:spPr>
        <p:txBody>
          <a:bodyPr>
            <a:normAutofit fontScale="77500" lnSpcReduction="20000"/>
          </a:bodyPr>
          <a:lstStyle/>
          <a:p>
            <a:r>
              <a:rPr lang="en-US" dirty="0"/>
              <a:t>Local Outreach Programs</a:t>
            </a:r>
          </a:p>
          <a:p>
            <a:pPr lvl="1"/>
            <a:r>
              <a:rPr lang="en-US" dirty="0"/>
              <a:t>Agency on Aging</a:t>
            </a:r>
          </a:p>
          <a:p>
            <a:pPr lvl="1"/>
            <a:r>
              <a:rPr lang="en-US" dirty="0"/>
              <a:t>WIC</a:t>
            </a:r>
          </a:p>
          <a:p>
            <a:pPr lvl="1"/>
            <a:r>
              <a:rPr lang="en-US" dirty="0"/>
              <a:t>Cooking Matters</a:t>
            </a:r>
          </a:p>
          <a:p>
            <a:pPr lvl="1"/>
            <a:r>
              <a:rPr lang="en-US" dirty="0"/>
              <a:t>School Outreach &amp; Youth Development</a:t>
            </a:r>
          </a:p>
          <a:p>
            <a:pPr lvl="1"/>
            <a:r>
              <a:rPr lang="en-US" dirty="0"/>
              <a:t>Public Health Department</a:t>
            </a:r>
          </a:p>
          <a:p>
            <a:pPr lvl="1"/>
            <a:r>
              <a:rPr lang="en-US" dirty="0" smtClean="0"/>
              <a:t>Health </a:t>
            </a:r>
            <a:r>
              <a:rPr lang="en-US" dirty="0"/>
              <a:t>Promotion &amp; Disease Prevention Program</a:t>
            </a:r>
          </a:p>
          <a:p>
            <a:r>
              <a:rPr lang="en-US" dirty="0"/>
              <a:t>Private Practice</a:t>
            </a:r>
          </a:p>
          <a:p>
            <a:pPr lvl="1"/>
            <a:r>
              <a:rPr lang="en-US" dirty="0"/>
              <a:t>Sports nutrition, media, worksite wellness, holistic health</a:t>
            </a:r>
          </a:p>
          <a:p>
            <a:r>
              <a:rPr lang="en-US" dirty="0" smtClean="0"/>
              <a:t>Agriculture and community gardening/farming education</a:t>
            </a:r>
          </a:p>
          <a:p>
            <a:pPr marL="457200" lvl="1" indent="0">
              <a:buNone/>
            </a:pPr>
            <a:endParaRPr lang="en-US" dirty="0" smtClean="0"/>
          </a:p>
          <a:p>
            <a:pPr lvl="1"/>
            <a:endParaRPr lang="en-US" dirty="0"/>
          </a:p>
          <a:p>
            <a:pPr lvl="1"/>
            <a:endParaRPr lang="en-US" dirty="0"/>
          </a:p>
          <a:p>
            <a:endParaRPr lang="en-US" dirty="0"/>
          </a:p>
          <a:p>
            <a:endParaRPr lang="en-US" dirty="0"/>
          </a:p>
          <a:p>
            <a:pPr lvl="1"/>
            <a:endParaRPr lang="en-US" dirty="0"/>
          </a:p>
        </p:txBody>
      </p:sp>
      <p:pic>
        <p:nvPicPr>
          <p:cNvPr id="5"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0019" y="168276"/>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7203" b="18678"/>
          <a:stretch/>
        </p:blipFill>
        <p:spPr>
          <a:xfrm>
            <a:off x="4724399" y="1752600"/>
            <a:ext cx="4192859" cy="3581400"/>
          </a:xfrm>
          <a:prstGeom prst="rect">
            <a:avLst/>
          </a:prstGeom>
          <a:ln w="19050">
            <a:solidFill>
              <a:schemeClr val="tx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609065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Electives/Special Interest</a:t>
            </a:r>
            <a:endParaRPr lang="en-US" dirty="0"/>
          </a:p>
        </p:txBody>
      </p:sp>
      <p:sp>
        <p:nvSpPr>
          <p:cNvPr id="3" name="Content Placeholder 2"/>
          <p:cNvSpPr>
            <a:spLocks noGrp="1"/>
          </p:cNvSpPr>
          <p:nvPr>
            <p:ph idx="1"/>
          </p:nvPr>
        </p:nvSpPr>
        <p:spPr>
          <a:xfrm>
            <a:off x="228600" y="1381543"/>
            <a:ext cx="5057775" cy="5257800"/>
          </a:xfrm>
        </p:spPr>
        <p:txBody>
          <a:bodyPr>
            <a:normAutofit/>
          </a:bodyPr>
          <a:lstStyle/>
          <a:p>
            <a:r>
              <a:rPr lang="en-US" dirty="0" smtClean="0"/>
              <a:t>Extended rotations in any area</a:t>
            </a:r>
            <a:endParaRPr lang="en-US" dirty="0"/>
          </a:p>
          <a:p>
            <a:r>
              <a:rPr lang="en-US" dirty="0" smtClean="0"/>
              <a:t>Sports/Fitness</a:t>
            </a:r>
          </a:p>
          <a:p>
            <a:r>
              <a:rPr lang="en-US" dirty="0" smtClean="0"/>
              <a:t>Holistic Health</a:t>
            </a:r>
          </a:p>
          <a:p>
            <a:r>
              <a:rPr lang="en-US" dirty="0" smtClean="0"/>
              <a:t>Private Practice/Business</a:t>
            </a:r>
          </a:p>
          <a:p>
            <a:r>
              <a:rPr lang="en-US" dirty="0" smtClean="0"/>
              <a:t>Department of Corrections</a:t>
            </a:r>
          </a:p>
          <a:p>
            <a:pPr marL="0" indent="0">
              <a:buNone/>
            </a:pPr>
            <a:endParaRPr lang="en-US" dirty="0" smtClean="0"/>
          </a:p>
          <a:p>
            <a:r>
              <a:rPr lang="en-US" dirty="0" smtClean="0"/>
              <a:t>Sites can be added based on student contacts!</a:t>
            </a:r>
          </a:p>
          <a:p>
            <a:pPr marL="0" indent="0">
              <a:buNone/>
            </a:pPr>
            <a:endParaRPr lang="en-US" dirty="0"/>
          </a:p>
          <a:p>
            <a:pPr lvl="1"/>
            <a:endParaRPr lang="en-US" dirty="0"/>
          </a:p>
          <a:p>
            <a:endParaRPr lang="en-US" dirty="0"/>
          </a:p>
          <a:p>
            <a:endParaRPr lang="en-US" dirty="0"/>
          </a:p>
          <a:p>
            <a:pPr lvl="1"/>
            <a:endParaRPr lang="en-US" dirty="0"/>
          </a:p>
        </p:txBody>
      </p:sp>
      <p:pic>
        <p:nvPicPr>
          <p:cNvPr id="5"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0019" y="168276"/>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6667" r="25555"/>
          <a:stretch/>
        </p:blipFill>
        <p:spPr>
          <a:xfrm rot="5400000">
            <a:off x="5115846" y="1652588"/>
            <a:ext cx="3962400" cy="3857625"/>
          </a:xfrm>
          <a:prstGeom prst="rect">
            <a:avLst/>
          </a:prstGeom>
          <a:ln w="952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991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Autofit/>
          </a:bodyPr>
          <a:lstStyle/>
          <a:p>
            <a:r>
              <a:rPr lang="en-US" sz="3600" dirty="0"/>
              <a:t>Fontbonne University ISPP</a:t>
            </a:r>
            <a:br>
              <a:rPr lang="en-US" sz="3600" dirty="0"/>
            </a:br>
            <a:r>
              <a:rPr lang="en-US" sz="3600" dirty="0"/>
              <a:t>Estimated Program Costs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3425904"/>
              </p:ext>
            </p:extLst>
          </p:nvPr>
        </p:nvGraphicFramePr>
        <p:xfrm>
          <a:off x="152400" y="1150461"/>
          <a:ext cx="8839200" cy="4432894"/>
        </p:xfrm>
        <a:graphic>
          <a:graphicData uri="http://schemas.openxmlformats.org/drawingml/2006/table">
            <a:tbl>
              <a:tblPr firstRow="1" bandRow="1">
                <a:tableStyleId>{5C22544A-7EE6-4342-B048-85BDC9FD1C3A}</a:tableStyleId>
              </a:tblPr>
              <a:tblGrid>
                <a:gridCol w="58674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36024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3539">
                <a:tc>
                  <a:txBody>
                    <a:bodyPr/>
                    <a:lstStyle/>
                    <a:p>
                      <a:pPr fontAlgn="ctr"/>
                      <a:r>
                        <a:rPr lang="en-US" sz="1400" dirty="0">
                          <a:effectLst/>
                        </a:rPr>
                        <a:t>Tuition</a:t>
                      </a:r>
                      <a:r>
                        <a:rPr lang="en-US" sz="1400" baseline="0" dirty="0">
                          <a:effectLst/>
                        </a:rPr>
                        <a:t> &amp; </a:t>
                      </a:r>
                      <a:r>
                        <a:rPr lang="en-US" sz="1400" baseline="0" dirty="0" smtClean="0">
                          <a:effectLst/>
                        </a:rPr>
                        <a:t>Fees (based on 2017-18 rates)</a:t>
                      </a:r>
                      <a:endParaRPr lang="en-US" sz="1400" dirty="0">
                        <a:effectLst/>
                      </a:endParaRPr>
                    </a:p>
                  </a:txBody>
                  <a:tcPr marL="95250" marR="95250" marT="47625" marB="47625" anchor="ctr"/>
                </a:tc>
                <a:tc>
                  <a:txBody>
                    <a:bodyPr/>
                    <a:lstStyle/>
                    <a:p>
                      <a:pPr fontAlgn="ctr"/>
                      <a:r>
                        <a:rPr lang="en-US" sz="1400" dirty="0" smtClean="0">
                          <a:effectLst/>
                        </a:rPr>
                        <a:t>$30,880</a:t>
                      </a:r>
                      <a:endParaRPr lang="en-US" sz="1400" dirty="0">
                        <a:effectLst/>
                      </a:endParaRPr>
                    </a:p>
                  </a:txBody>
                  <a:tcPr marL="95250" marR="95250" marT="47625" marB="47625" anchor="ctr"/>
                </a:tc>
                <a:extLst>
                  <a:ext uri="{0D108BD9-81ED-4DB2-BD59-A6C34878D82A}">
                    <a16:rowId xmlns:a16="http://schemas.microsoft.com/office/drawing/2014/main" val="10001"/>
                  </a:ext>
                </a:extLst>
              </a:tr>
              <a:tr h="360245">
                <a:tc>
                  <a:txBody>
                    <a:bodyPr/>
                    <a:lstStyle/>
                    <a:p>
                      <a:pPr fontAlgn="ctr"/>
                      <a:r>
                        <a:rPr lang="en-US" sz="1400" dirty="0"/>
                        <a:t>Additional Course Fees (covers cost of RDN Exam Study Guide and computerized competency tracking tool)</a:t>
                      </a:r>
                      <a:endParaRPr lang="en-US" sz="1400" dirty="0">
                        <a:effectLst/>
                      </a:endParaRPr>
                    </a:p>
                  </a:txBody>
                  <a:tcPr marL="95250" marR="95250" marT="47625" marB="47625" anchor="ctr"/>
                </a:tc>
                <a:tc>
                  <a:txBody>
                    <a:bodyPr/>
                    <a:lstStyle/>
                    <a:p>
                      <a:pPr fontAlgn="ctr"/>
                      <a:r>
                        <a:rPr lang="en-US" sz="1400" dirty="0">
                          <a:effectLst/>
                        </a:rPr>
                        <a:t>$500 </a:t>
                      </a:r>
                    </a:p>
                  </a:txBody>
                  <a:tcPr marL="95250" marR="95250" marT="47625" marB="47625" anchor="ctr"/>
                </a:tc>
                <a:extLst>
                  <a:ext uri="{0D108BD9-81ED-4DB2-BD59-A6C34878D82A}">
                    <a16:rowId xmlns:a16="http://schemas.microsoft.com/office/drawing/2014/main" val="10004"/>
                  </a:ext>
                </a:extLst>
              </a:tr>
              <a:tr h="360245">
                <a:tc>
                  <a:txBody>
                    <a:bodyPr/>
                    <a:lstStyle/>
                    <a:p>
                      <a:pPr fontAlgn="ctr"/>
                      <a:r>
                        <a:rPr lang="en-US" sz="1400" dirty="0">
                          <a:effectLst/>
                        </a:rPr>
                        <a:t>Textbooks and Reference Materials*</a:t>
                      </a:r>
                    </a:p>
                  </a:txBody>
                  <a:tcPr marL="95250" marR="95250" marT="47625" marB="47625" anchor="ctr"/>
                </a:tc>
                <a:tc>
                  <a:txBody>
                    <a:bodyPr/>
                    <a:lstStyle/>
                    <a:p>
                      <a:pPr fontAlgn="ctr"/>
                      <a:r>
                        <a:rPr lang="en-US" sz="1400" dirty="0">
                          <a:effectLst/>
                        </a:rPr>
                        <a:t>$ 800</a:t>
                      </a:r>
                    </a:p>
                  </a:txBody>
                  <a:tcPr marL="95250" marR="95250" marT="47625" marB="47625" anchor="ctr"/>
                </a:tc>
                <a:extLst>
                  <a:ext uri="{0D108BD9-81ED-4DB2-BD59-A6C34878D82A}">
                    <a16:rowId xmlns:a16="http://schemas.microsoft.com/office/drawing/2014/main" val="10005"/>
                  </a:ext>
                </a:extLst>
              </a:tr>
              <a:tr h="360245">
                <a:tc>
                  <a:txBody>
                    <a:bodyPr/>
                    <a:lstStyle/>
                    <a:p>
                      <a:pPr fontAlgn="ctr"/>
                      <a:r>
                        <a:rPr lang="en-US" sz="1400" dirty="0">
                          <a:effectLst/>
                        </a:rPr>
                        <a:t>Professional Liability Insurance</a:t>
                      </a:r>
                    </a:p>
                  </a:txBody>
                  <a:tcPr marL="95250" marR="95250" marT="47625" marB="47625" anchor="ctr"/>
                </a:tc>
                <a:tc>
                  <a:txBody>
                    <a:bodyPr/>
                    <a:lstStyle/>
                    <a:p>
                      <a:pPr fontAlgn="ctr"/>
                      <a:r>
                        <a:rPr lang="en-US" sz="1400" dirty="0">
                          <a:effectLst/>
                        </a:rPr>
                        <a:t>$ 15/year</a:t>
                      </a:r>
                    </a:p>
                  </a:txBody>
                  <a:tcPr marL="95250" marR="95250" marT="47625" marB="47625" anchor="ctr"/>
                </a:tc>
                <a:extLst>
                  <a:ext uri="{0D108BD9-81ED-4DB2-BD59-A6C34878D82A}">
                    <a16:rowId xmlns:a16="http://schemas.microsoft.com/office/drawing/2014/main" val="10006"/>
                  </a:ext>
                </a:extLst>
              </a:tr>
              <a:tr h="360245">
                <a:tc>
                  <a:txBody>
                    <a:bodyPr/>
                    <a:lstStyle/>
                    <a:p>
                      <a:r>
                        <a:rPr lang="en-US" sz="1400" dirty="0"/>
                        <a:t>Health insurance &amp;</a:t>
                      </a:r>
                      <a:r>
                        <a:rPr lang="en-US" sz="1400" baseline="0" dirty="0"/>
                        <a:t> **</a:t>
                      </a:r>
                      <a:r>
                        <a:rPr lang="en-US" sz="1400" b="1" baseline="0" dirty="0"/>
                        <a:t>Auto Insurance</a:t>
                      </a:r>
                      <a:endParaRPr lang="en-US" sz="1400" b="1" dirty="0"/>
                    </a:p>
                  </a:txBody>
                  <a:tcPr/>
                </a:tc>
                <a:tc>
                  <a:txBody>
                    <a:bodyPr/>
                    <a:lstStyle/>
                    <a:p>
                      <a:r>
                        <a:rPr lang="en-US" sz="1400" dirty="0"/>
                        <a:t>Varies by plan</a:t>
                      </a:r>
                    </a:p>
                  </a:txBody>
                  <a:tcPr/>
                </a:tc>
                <a:extLst>
                  <a:ext uri="{0D108BD9-81ED-4DB2-BD59-A6C34878D82A}">
                    <a16:rowId xmlns:a16="http://schemas.microsoft.com/office/drawing/2014/main" val="10007"/>
                  </a:ext>
                </a:extLst>
              </a:tr>
              <a:tr h="360245">
                <a:tc>
                  <a:txBody>
                    <a:bodyPr/>
                    <a:lstStyle/>
                    <a:p>
                      <a:r>
                        <a:rPr lang="en-US" sz="1400" b="0" dirty="0"/>
                        <a:t>Background</a:t>
                      </a:r>
                      <a:r>
                        <a:rPr lang="en-US" sz="1400" b="0" baseline="0" dirty="0"/>
                        <a:t> checks/drug screen</a:t>
                      </a:r>
                      <a:endParaRPr lang="en-US" sz="1400" b="0" dirty="0"/>
                    </a:p>
                  </a:txBody>
                  <a:tcPr/>
                </a:tc>
                <a:tc>
                  <a:txBody>
                    <a:bodyPr/>
                    <a:lstStyle/>
                    <a:p>
                      <a:r>
                        <a:rPr lang="en-US" sz="1400" dirty="0"/>
                        <a:t>$200</a:t>
                      </a:r>
                    </a:p>
                  </a:txBody>
                  <a:tcPr/>
                </a:tc>
                <a:extLst>
                  <a:ext uri="{0D108BD9-81ED-4DB2-BD59-A6C34878D82A}">
                    <a16:rowId xmlns:a16="http://schemas.microsoft.com/office/drawing/2014/main" val="10008"/>
                  </a:ext>
                </a:extLst>
              </a:tr>
              <a:tr h="435245">
                <a:tc>
                  <a:txBody>
                    <a:bodyPr/>
                    <a:lstStyle/>
                    <a:p>
                      <a:r>
                        <a:rPr lang="en-US" sz="1400" dirty="0" err="1"/>
                        <a:t>ServSafe</a:t>
                      </a:r>
                      <a:r>
                        <a:rPr lang="en-US" sz="1400" dirty="0"/>
                        <a:t>® certification (if not currently certified)</a:t>
                      </a:r>
                      <a:endParaRPr lang="en-US" sz="1400" b="0" dirty="0"/>
                    </a:p>
                  </a:txBody>
                  <a:tcPr/>
                </a:tc>
                <a:tc>
                  <a:txBody>
                    <a:bodyPr/>
                    <a:lstStyle/>
                    <a:p>
                      <a:r>
                        <a:rPr lang="en-US" sz="1400" dirty="0"/>
                        <a:t>$80</a:t>
                      </a:r>
                    </a:p>
                  </a:txBody>
                  <a:tcPr/>
                </a:tc>
                <a:extLst>
                  <a:ext uri="{0D108BD9-81ED-4DB2-BD59-A6C34878D82A}">
                    <a16:rowId xmlns:a16="http://schemas.microsoft.com/office/drawing/2014/main" val="10009"/>
                  </a:ext>
                </a:extLst>
              </a:tr>
              <a:tr h="609600">
                <a:tc>
                  <a:txBody>
                    <a:bodyPr/>
                    <a:lstStyle/>
                    <a:p>
                      <a:r>
                        <a:rPr lang="en-US" sz="1400" b="0" dirty="0"/>
                        <a:t>***Housing/meals/transportation</a:t>
                      </a:r>
                    </a:p>
                  </a:txBody>
                  <a:tcPr/>
                </a:tc>
                <a:tc>
                  <a:txBody>
                    <a:bodyPr/>
                    <a:lstStyle/>
                    <a:p>
                      <a:r>
                        <a:rPr lang="en-US" sz="1400" dirty="0"/>
                        <a:t>$1000 </a:t>
                      </a:r>
                      <a:r>
                        <a:rPr lang="en-US" sz="1400" b="0" i="0" kern="1200" dirty="0">
                          <a:solidFill>
                            <a:schemeClr val="dk1"/>
                          </a:solidFill>
                          <a:effectLst/>
                          <a:latin typeface="+mn-lt"/>
                          <a:ea typeface="+mn-ea"/>
                          <a:cs typeface="+mn-cs"/>
                        </a:rPr>
                        <a:t>(depends upon location and if accommodations are shared)</a:t>
                      </a:r>
                      <a:endParaRPr lang="en-US" sz="1400" dirty="0"/>
                    </a:p>
                  </a:txBody>
                  <a:tcPr/>
                </a:tc>
                <a:extLst>
                  <a:ext uri="{0D108BD9-81ED-4DB2-BD59-A6C34878D82A}">
                    <a16:rowId xmlns:a16="http://schemas.microsoft.com/office/drawing/2014/main" val="10010"/>
                  </a:ext>
                </a:extLst>
              </a:tr>
              <a:tr h="381000">
                <a:tc>
                  <a:txBody>
                    <a:bodyPr/>
                    <a:lstStyle/>
                    <a:p>
                      <a:r>
                        <a:rPr lang="en-US" sz="1400" b="0" dirty="0"/>
                        <a:t>AND &amp; local chapter membership</a:t>
                      </a:r>
                    </a:p>
                  </a:txBody>
                  <a:tcPr/>
                </a:tc>
                <a:tc>
                  <a:txBody>
                    <a:bodyPr/>
                    <a:lstStyle/>
                    <a:p>
                      <a:r>
                        <a:rPr lang="en-US" sz="1400" dirty="0"/>
                        <a:t>$74/year</a:t>
                      </a:r>
                    </a:p>
                  </a:txBody>
                  <a:tcPr/>
                </a:tc>
                <a:extLst>
                  <a:ext uri="{0D108BD9-81ED-4DB2-BD59-A6C34878D82A}">
                    <a16:rowId xmlns:a16="http://schemas.microsoft.com/office/drawing/2014/main" val="10011"/>
                  </a:ext>
                </a:extLst>
              </a:tr>
              <a:tr h="300934">
                <a:tc>
                  <a:txBody>
                    <a:bodyPr/>
                    <a:lstStyle/>
                    <a:p>
                      <a:r>
                        <a:rPr lang="en-US" sz="1400" b="0" dirty="0"/>
                        <a:t>Professional development/conference</a:t>
                      </a:r>
                      <a:r>
                        <a:rPr lang="en-US" sz="1400" b="0" baseline="0" dirty="0"/>
                        <a:t> attendance (optional)</a:t>
                      </a:r>
                      <a:endParaRPr lang="en-US" sz="1400" b="0" dirty="0"/>
                    </a:p>
                  </a:txBody>
                  <a:tcPr/>
                </a:tc>
                <a:tc>
                  <a:txBody>
                    <a:bodyPr/>
                    <a:lstStyle/>
                    <a:p>
                      <a:r>
                        <a:rPr lang="en-US" sz="1400" dirty="0"/>
                        <a:t>$400 – $1200</a:t>
                      </a:r>
                    </a:p>
                  </a:txBody>
                  <a:tcPr/>
                </a:tc>
                <a:extLst>
                  <a:ext uri="{0D108BD9-81ED-4DB2-BD59-A6C34878D82A}">
                    <a16:rowId xmlns:a16="http://schemas.microsoft.com/office/drawing/2014/main" val="10012"/>
                  </a:ext>
                </a:extLst>
              </a:tr>
            </a:tbl>
          </a:graphicData>
        </a:graphic>
      </p:graphicFrame>
      <p:sp>
        <p:nvSpPr>
          <p:cNvPr id="3" name="TextBox 2"/>
          <p:cNvSpPr txBox="1"/>
          <p:nvPr/>
        </p:nvSpPr>
        <p:spPr>
          <a:xfrm>
            <a:off x="304800" y="5943600"/>
            <a:ext cx="8686800" cy="830997"/>
          </a:xfrm>
          <a:prstGeom prst="rect">
            <a:avLst/>
          </a:prstGeom>
          <a:noFill/>
        </p:spPr>
        <p:txBody>
          <a:bodyPr wrap="square" rtlCol="0">
            <a:spAutoFit/>
          </a:bodyPr>
          <a:lstStyle/>
          <a:p>
            <a:r>
              <a:rPr lang="en-US" sz="1200" dirty="0"/>
              <a:t>*Reliable computer and internet access are required</a:t>
            </a:r>
          </a:p>
          <a:p>
            <a:r>
              <a:rPr lang="en-US" sz="1200" dirty="0"/>
              <a:t>**A private vehicle is necessary, as supervised practice sites are located 5 to 45 miles from campus and public transportation is not feasible. Proof of auto liability insurance is required. Sites may assess parking fees.</a:t>
            </a:r>
          </a:p>
          <a:p>
            <a:r>
              <a:rPr lang="en-US" sz="1200" dirty="0"/>
              <a:t>***Apartment style housing is available for graduate students living on campus</a:t>
            </a:r>
          </a:p>
        </p:txBody>
      </p:sp>
      <p:pic>
        <p:nvPicPr>
          <p:cNvPr id="6"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7461"/>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747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 Criteria</a:t>
            </a:r>
          </a:p>
        </p:txBody>
      </p:sp>
      <p:sp>
        <p:nvSpPr>
          <p:cNvPr id="3" name="Content Placeholder 2"/>
          <p:cNvSpPr>
            <a:spLocks noGrp="1"/>
          </p:cNvSpPr>
          <p:nvPr>
            <p:ph idx="1"/>
          </p:nvPr>
        </p:nvSpPr>
        <p:spPr>
          <a:xfrm>
            <a:off x="457200" y="1417638"/>
            <a:ext cx="8229600" cy="4983162"/>
          </a:xfrm>
        </p:spPr>
        <p:txBody>
          <a:bodyPr>
            <a:normAutofit fontScale="85000" lnSpcReduction="20000"/>
          </a:bodyPr>
          <a:lstStyle/>
          <a:p>
            <a:pPr marL="0" indent="0">
              <a:buNone/>
            </a:pPr>
            <a:r>
              <a:rPr lang="en-US" sz="2800" dirty="0"/>
              <a:t>General Qualifications</a:t>
            </a:r>
          </a:p>
          <a:p>
            <a:r>
              <a:rPr lang="en-US" dirty="0"/>
              <a:t>3.2 DPD GPA (combined professional &amp; science)</a:t>
            </a:r>
          </a:p>
          <a:p>
            <a:r>
              <a:rPr lang="en-US" dirty="0" smtClean="0"/>
              <a:t>3.0 </a:t>
            </a:r>
            <a:r>
              <a:rPr lang="en-US" dirty="0"/>
              <a:t>overall GPA</a:t>
            </a:r>
          </a:p>
          <a:p>
            <a:r>
              <a:rPr lang="en-US" sz="2800" dirty="0"/>
              <a:t>MNT coursework within the last 5 years</a:t>
            </a:r>
          </a:p>
          <a:p>
            <a:pPr marL="0" indent="0" algn="ctr">
              <a:buNone/>
            </a:pPr>
            <a:r>
              <a:rPr lang="en-US" sz="2800" b="1" dirty="0"/>
              <a:t>GRE scores are </a:t>
            </a:r>
            <a:r>
              <a:rPr lang="en-US" sz="2800" b="1" i="1" u="sng" dirty="0"/>
              <a:t>not</a:t>
            </a:r>
            <a:r>
              <a:rPr lang="en-US" sz="2800" b="1" dirty="0"/>
              <a:t> required</a:t>
            </a:r>
          </a:p>
          <a:p>
            <a:pPr marL="0" indent="0">
              <a:buNone/>
            </a:pPr>
            <a:endParaRPr lang="en-US" sz="2800" dirty="0"/>
          </a:p>
          <a:p>
            <a:pPr marL="0" indent="0">
              <a:buNone/>
            </a:pPr>
            <a:r>
              <a:rPr lang="en-US" sz="2800" dirty="0"/>
              <a:t>Other </a:t>
            </a:r>
            <a:r>
              <a:rPr lang="en-US" sz="2800" dirty="0" smtClean="0"/>
              <a:t>desirable attributes</a:t>
            </a:r>
            <a:r>
              <a:rPr lang="en-US" sz="2800" dirty="0"/>
              <a:t>:</a:t>
            </a:r>
          </a:p>
          <a:p>
            <a:r>
              <a:rPr lang="en-US" sz="2800" dirty="0"/>
              <a:t>Potential for success in graduate school</a:t>
            </a:r>
          </a:p>
          <a:p>
            <a:r>
              <a:rPr lang="en-US" sz="2800" dirty="0"/>
              <a:t>Strong personal statement and letters of recommendation</a:t>
            </a:r>
          </a:p>
          <a:p>
            <a:r>
              <a:rPr lang="en-US" sz="2800" dirty="0"/>
              <a:t>Profession-related experience (work or volunteer)</a:t>
            </a:r>
          </a:p>
          <a:p>
            <a:r>
              <a:rPr lang="en-US" sz="2800" dirty="0"/>
              <a:t>Engagement in leadership and service </a:t>
            </a:r>
          </a:p>
          <a:p>
            <a:r>
              <a:rPr lang="en-US" sz="2800" dirty="0"/>
              <a:t>Fit with our program and focus</a:t>
            </a:r>
            <a:endParaRPr lang="en-US" sz="2400" dirty="0"/>
          </a:p>
          <a:p>
            <a:r>
              <a:rPr lang="en-US" sz="2800" dirty="0"/>
              <a:t>Unique perspective</a:t>
            </a:r>
          </a:p>
        </p:txBody>
      </p:sp>
      <p:pic>
        <p:nvPicPr>
          <p:cNvPr id="4"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585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and How to Apply</a:t>
            </a:r>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pPr marL="0" indent="0">
              <a:buNone/>
            </a:pPr>
            <a:r>
              <a:rPr lang="en-US" dirty="0"/>
              <a:t>If you have ever received a “no match,” you may apply via DICAS beginning </a:t>
            </a:r>
            <a:r>
              <a:rPr lang="en-US" b="1" u="sng" dirty="0"/>
              <a:t>Thursday, April </a:t>
            </a:r>
            <a:r>
              <a:rPr lang="en-US" b="1" u="sng" dirty="0" smtClean="0"/>
              <a:t>11</a:t>
            </a:r>
            <a:r>
              <a:rPr lang="en-US" b="1" u="sng" baseline="30000" dirty="0" smtClean="0"/>
              <a:t>th</a:t>
            </a:r>
            <a:r>
              <a:rPr lang="en-US" b="1" u="sng" dirty="0" smtClean="0"/>
              <a:t> 2019 </a:t>
            </a:r>
            <a:r>
              <a:rPr lang="en-US" b="1" u="sng" dirty="0" smtClean="0"/>
              <a:t>at 11am</a:t>
            </a:r>
          </a:p>
          <a:p>
            <a:pPr marL="0" indent="0">
              <a:buNone/>
            </a:pPr>
            <a:endParaRPr lang="en-US" b="1" u="sng" dirty="0"/>
          </a:p>
          <a:p>
            <a:r>
              <a:rPr lang="en-US" dirty="0" smtClean="0"/>
              <a:t>You </a:t>
            </a:r>
            <a:r>
              <a:rPr lang="en-US" dirty="0"/>
              <a:t>must also apply to our graduate </a:t>
            </a:r>
            <a:r>
              <a:rPr lang="en-US" dirty="0" smtClean="0"/>
              <a:t>program</a:t>
            </a:r>
          </a:p>
          <a:p>
            <a:pPr lvl="1"/>
            <a:r>
              <a:rPr lang="en-US" dirty="0" smtClean="0"/>
              <a:t>Please see our </a:t>
            </a:r>
            <a:r>
              <a:rPr lang="en-US" dirty="0" smtClean="0">
                <a:hlinkClick r:id="rId3"/>
              </a:rPr>
              <a:t>website </a:t>
            </a:r>
            <a:r>
              <a:rPr lang="en-US" dirty="0" smtClean="0"/>
              <a:t>for specific application instructions</a:t>
            </a:r>
          </a:p>
          <a:p>
            <a:r>
              <a:rPr lang="en-US" dirty="0"/>
              <a:t>Applicants </a:t>
            </a:r>
            <a:r>
              <a:rPr lang="en-US" dirty="0" smtClean="0"/>
              <a:t>who meet </a:t>
            </a:r>
            <a:r>
              <a:rPr lang="en-US" dirty="0"/>
              <a:t>minimum qualifications will be contacted </a:t>
            </a:r>
            <a:r>
              <a:rPr lang="en-US" dirty="0" smtClean="0"/>
              <a:t>to </a:t>
            </a:r>
            <a:r>
              <a:rPr lang="en-US" dirty="0"/>
              <a:t>set up a </a:t>
            </a:r>
            <a:r>
              <a:rPr lang="en-US" dirty="0" smtClean="0"/>
              <a:t>phone or video </a:t>
            </a:r>
            <a:r>
              <a:rPr lang="en-US" dirty="0" smtClean="0"/>
              <a:t>interview</a:t>
            </a:r>
          </a:p>
          <a:p>
            <a:pPr lvl="1"/>
            <a:r>
              <a:rPr lang="en-US" dirty="0" smtClean="0"/>
              <a:t>Preference </a:t>
            </a:r>
            <a:r>
              <a:rPr lang="en-US" dirty="0"/>
              <a:t>will be given to applications received by </a:t>
            </a:r>
            <a:r>
              <a:rPr lang="en-US" b="1" dirty="0">
                <a:solidFill>
                  <a:srgbClr val="FF0000"/>
                </a:solidFill>
              </a:rPr>
              <a:t>Sunday, April </a:t>
            </a:r>
            <a:r>
              <a:rPr lang="en-US" b="1" dirty="0" smtClean="0">
                <a:solidFill>
                  <a:srgbClr val="FF0000"/>
                </a:solidFill>
              </a:rPr>
              <a:t>14</a:t>
            </a:r>
            <a:r>
              <a:rPr lang="en-US" b="1" baseline="30000" dirty="0" smtClean="0">
                <a:solidFill>
                  <a:srgbClr val="FF0000"/>
                </a:solidFill>
              </a:rPr>
              <a:t>th</a:t>
            </a:r>
            <a:r>
              <a:rPr lang="en-US" b="1" dirty="0" smtClean="0">
                <a:solidFill>
                  <a:srgbClr val="FF0000"/>
                </a:solidFill>
              </a:rPr>
              <a:t> </a:t>
            </a:r>
            <a:endParaRPr lang="en-US" b="1" dirty="0">
              <a:solidFill>
                <a:srgbClr val="FF0000"/>
              </a:solidFill>
            </a:endParaRPr>
          </a:p>
          <a:p>
            <a:pPr lvl="1"/>
            <a:r>
              <a:rPr lang="en-US" dirty="0" smtClean="0"/>
              <a:t>We </a:t>
            </a:r>
            <a:r>
              <a:rPr lang="en-US" dirty="0"/>
              <a:t>will continue to review applications on a rolling basis until </a:t>
            </a:r>
            <a:r>
              <a:rPr lang="en-US" dirty="0" smtClean="0"/>
              <a:t>our class </a:t>
            </a:r>
            <a:r>
              <a:rPr lang="en-US" dirty="0"/>
              <a:t>is </a:t>
            </a:r>
            <a:r>
              <a:rPr lang="en-US" dirty="0" smtClean="0"/>
              <a:t>full</a:t>
            </a:r>
          </a:p>
          <a:p>
            <a:pPr marL="342900" lvl="1" indent="-342900">
              <a:buFont typeface="Arial" pitchFamily="34" charset="0"/>
              <a:buChar char="•"/>
            </a:pPr>
            <a:r>
              <a:rPr lang="en-US" sz="3100" dirty="0"/>
              <a:t>If accepted…</a:t>
            </a:r>
          </a:p>
          <a:p>
            <a:pPr lvl="1">
              <a:buFont typeface="Courier New" panose="02070309020205020404" pitchFamily="49" charset="0"/>
              <a:buChar char="o"/>
            </a:pPr>
            <a:r>
              <a:rPr lang="en-US" dirty="0" smtClean="0"/>
              <a:t>Selected applicants must confirm within 24 hours of notification</a:t>
            </a:r>
          </a:p>
          <a:p>
            <a:pPr lvl="1">
              <a:buFont typeface="Courier New" panose="02070309020205020404" pitchFamily="49" charset="0"/>
              <a:buChar char="o"/>
            </a:pPr>
            <a:r>
              <a:rPr lang="en-US" dirty="0" smtClean="0"/>
              <a:t>You must make arrangements to relocate to St. Louis, MO for orientation and the start of summer courses by July </a:t>
            </a:r>
            <a:r>
              <a:rPr lang="en-US" dirty="0" smtClean="0"/>
              <a:t>1</a:t>
            </a:r>
            <a:r>
              <a:rPr lang="en-US" baseline="30000" dirty="0" smtClean="0"/>
              <a:t>sr</a:t>
            </a:r>
            <a:r>
              <a:rPr lang="en-US" dirty="0" smtClean="0"/>
              <a:t>, 2019</a:t>
            </a:r>
            <a:endParaRPr lang="en-US" dirty="0"/>
          </a:p>
          <a:p>
            <a:endParaRPr lang="en-US" dirty="0"/>
          </a:p>
        </p:txBody>
      </p:sp>
      <p:pic>
        <p:nvPicPr>
          <p:cNvPr id="4" name="Picture 2" descr="http://www.fontbonne.edu/upload/FBU_%28Seal%29_%28White%2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463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Content Placeholder 2"/>
          <p:cNvSpPr>
            <a:spLocks noGrp="1"/>
          </p:cNvSpPr>
          <p:nvPr>
            <p:ph idx="1"/>
          </p:nvPr>
        </p:nvSpPr>
        <p:spPr>
          <a:xfrm>
            <a:off x="228600" y="1143000"/>
            <a:ext cx="8763000" cy="5638800"/>
          </a:xfrm>
        </p:spPr>
        <p:txBody>
          <a:bodyPr>
            <a:normAutofit fontScale="70000" lnSpcReduction="20000"/>
          </a:bodyPr>
          <a:lstStyle/>
          <a:p>
            <a:r>
              <a:rPr lang="en-US" dirty="0" smtClean="0"/>
              <a:t>Housing</a:t>
            </a:r>
          </a:p>
          <a:p>
            <a:pPr lvl="1"/>
            <a:r>
              <a:rPr lang="en-US" dirty="0" smtClean="0"/>
              <a:t>On campus apartment style housing available</a:t>
            </a:r>
          </a:p>
          <a:p>
            <a:pPr lvl="1"/>
            <a:r>
              <a:rPr lang="en-US" dirty="0" smtClean="0"/>
              <a:t> </a:t>
            </a:r>
            <a:r>
              <a:rPr lang="en-US" dirty="0"/>
              <a:t>learn more on our </a:t>
            </a:r>
            <a:r>
              <a:rPr lang="en-US" dirty="0">
                <a:hlinkClick r:id="rId3"/>
              </a:rPr>
              <a:t>website</a:t>
            </a:r>
            <a:r>
              <a:rPr lang="en-US" dirty="0"/>
              <a:t> </a:t>
            </a:r>
            <a:endParaRPr lang="en-US" dirty="0" smtClean="0"/>
          </a:p>
          <a:p>
            <a:r>
              <a:rPr lang="en-US" dirty="0" smtClean="0"/>
              <a:t>Tuition assistance</a:t>
            </a:r>
          </a:p>
          <a:p>
            <a:pPr lvl="1"/>
            <a:r>
              <a:rPr lang="en-US" dirty="0"/>
              <a:t>Federal loans available due to part time status throughout program</a:t>
            </a:r>
          </a:p>
          <a:p>
            <a:pPr lvl="1"/>
            <a:r>
              <a:rPr lang="en-US" dirty="0" smtClean="0"/>
              <a:t>Graduate work study positions available</a:t>
            </a:r>
          </a:p>
          <a:p>
            <a:pPr lvl="2"/>
            <a:r>
              <a:rPr lang="en-US" dirty="0" smtClean="0"/>
              <a:t>One position per semester in our department</a:t>
            </a:r>
          </a:p>
          <a:p>
            <a:pPr lvl="2"/>
            <a:r>
              <a:rPr lang="en-US" dirty="0" smtClean="0"/>
              <a:t>Other positions may be available on campus</a:t>
            </a:r>
          </a:p>
          <a:p>
            <a:pPr marL="914400" lvl="2" indent="0">
              <a:buNone/>
            </a:pPr>
            <a:r>
              <a:rPr lang="en-US" dirty="0" smtClean="0"/>
              <a:t>Visit the </a:t>
            </a:r>
            <a:r>
              <a:rPr lang="en-US" dirty="0" smtClean="0">
                <a:hlinkClick r:id="rId4"/>
              </a:rPr>
              <a:t>Financial Aid webpage </a:t>
            </a:r>
            <a:r>
              <a:rPr lang="en-US" dirty="0" smtClean="0"/>
              <a:t>for more information</a:t>
            </a:r>
          </a:p>
          <a:p>
            <a:pPr lvl="2"/>
            <a:r>
              <a:rPr lang="en-US" dirty="0" smtClean="0"/>
              <a:t>Limited scholarships available via Academy and state dietetics association</a:t>
            </a:r>
          </a:p>
          <a:p>
            <a:r>
              <a:rPr lang="en-US" dirty="0" smtClean="0"/>
              <a:t>Working during the program</a:t>
            </a:r>
          </a:p>
          <a:p>
            <a:pPr lvl="1"/>
            <a:r>
              <a:rPr lang="en-US" dirty="0" smtClean="0"/>
              <a:t>Not recommended during supervised practice</a:t>
            </a:r>
          </a:p>
          <a:p>
            <a:pPr lvl="1"/>
            <a:r>
              <a:rPr lang="en-US" dirty="0" smtClean="0"/>
              <a:t>During graduate school, ~20 hours per week is the norm and manageable according to former students</a:t>
            </a:r>
          </a:p>
          <a:p>
            <a:pPr lvl="1"/>
            <a:r>
              <a:rPr lang="en-US" dirty="0" smtClean="0"/>
              <a:t>Schedule must be flexible to accommodate required activities</a:t>
            </a:r>
          </a:p>
          <a:p>
            <a:r>
              <a:rPr lang="en-US" dirty="0" smtClean="0"/>
              <a:t>When are courses held?</a:t>
            </a:r>
          </a:p>
          <a:p>
            <a:pPr lvl="1"/>
            <a:r>
              <a:rPr lang="en-US" dirty="0" smtClean="0"/>
              <a:t>Graduate courses begin 4:30pm or later, although some ISPP required classes begin as early as 3pm</a:t>
            </a:r>
            <a:endParaRPr lang="en-US" dirty="0"/>
          </a:p>
        </p:txBody>
      </p:sp>
      <p:pic>
        <p:nvPicPr>
          <p:cNvPr id="4" name="Picture 2" descr="http://www.fontbonne.edu/upload/FBU_%28Seal%29_%28White%2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706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ISPP? </a:t>
            </a:r>
          </a:p>
        </p:txBody>
      </p:sp>
      <p:sp>
        <p:nvSpPr>
          <p:cNvPr id="3" name="Content Placeholder 2"/>
          <p:cNvSpPr>
            <a:spLocks noGrp="1"/>
          </p:cNvSpPr>
          <p:nvPr>
            <p:ph idx="1"/>
          </p:nvPr>
        </p:nvSpPr>
        <p:spPr>
          <a:xfrm>
            <a:off x="457200" y="1417638"/>
            <a:ext cx="8229600" cy="5059362"/>
          </a:xfrm>
        </p:spPr>
        <p:txBody>
          <a:bodyPr>
            <a:normAutofit/>
          </a:bodyPr>
          <a:lstStyle/>
          <a:p>
            <a:r>
              <a:rPr lang="en-US" dirty="0"/>
              <a:t>ACEND Accredited Program</a:t>
            </a:r>
          </a:p>
          <a:p>
            <a:r>
              <a:rPr lang="en-US" dirty="0"/>
              <a:t>Created in 2011 to address the number of unmatched, qualified students</a:t>
            </a:r>
          </a:p>
          <a:p>
            <a:r>
              <a:rPr lang="en-US" dirty="0"/>
              <a:t>ISPPs increase the number of internship positions</a:t>
            </a:r>
          </a:p>
          <a:p>
            <a:pPr lvl="1"/>
            <a:r>
              <a:rPr lang="en-US" i="1" dirty="0"/>
              <a:t>Current DI match rate is 50 – 55% nationwide</a:t>
            </a:r>
          </a:p>
          <a:p>
            <a:pPr lvl="1"/>
            <a:r>
              <a:rPr lang="en-US" i="1" dirty="0"/>
              <a:t>In April 2017, there were 2026 unmatched applicants</a:t>
            </a:r>
            <a:endParaRPr lang="en-US" dirty="0"/>
          </a:p>
          <a:p>
            <a:pPr marL="0" indent="0">
              <a:buNone/>
            </a:pPr>
            <a:endParaRPr lang="en-US" dirty="0"/>
          </a:p>
        </p:txBody>
      </p:sp>
      <p:pic>
        <p:nvPicPr>
          <p:cNvPr id="4"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581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a:xfrm>
            <a:off x="457200" y="1600201"/>
            <a:ext cx="8458200" cy="3124200"/>
          </a:xfrm>
        </p:spPr>
        <p:txBody>
          <a:bodyPr>
            <a:normAutofit/>
          </a:bodyPr>
          <a:lstStyle/>
          <a:p>
            <a:pPr marL="0" indent="0">
              <a:buNone/>
            </a:pPr>
            <a:r>
              <a:rPr lang="en-US" dirty="0" smtClean="0"/>
              <a:t>Visit our website: </a:t>
            </a:r>
            <a:r>
              <a:rPr lang="en-US" dirty="0" smtClean="0">
                <a:hlinkClick r:id="rId3"/>
              </a:rPr>
              <a:t>www.Fontbonne.edu/ISPP</a:t>
            </a:r>
            <a:endParaRPr lang="en-US" dirty="0" smtClean="0"/>
          </a:p>
          <a:p>
            <a:pPr marL="0" indent="0">
              <a:buNone/>
            </a:pPr>
            <a:r>
              <a:rPr lang="en-US" dirty="0" smtClean="0"/>
              <a:t>Contact me:</a:t>
            </a:r>
          </a:p>
          <a:p>
            <a:pPr marL="0" indent="0">
              <a:buNone/>
            </a:pPr>
            <a:r>
              <a:rPr lang="en-US" dirty="0" smtClean="0"/>
              <a:t>Email</a:t>
            </a:r>
            <a:r>
              <a:rPr lang="en-US" dirty="0"/>
              <a:t>:  </a:t>
            </a:r>
            <a:r>
              <a:rPr lang="en-US" dirty="0" smtClean="0">
                <a:solidFill>
                  <a:schemeClr val="tx2"/>
                </a:solidFill>
                <a:hlinkClick r:id="rId4"/>
              </a:rPr>
              <a:t>DFrench@Fontbonne.edu</a:t>
            </a:r>
            <a:endParaRPr lang="en-US" dirty="0" smtClean="0">
              <a:solidFill>
                <a:schemeClr val="tx2"/>
              </a:solidFill>
            </a:endParaRPr>
          </a:p>
          <a:p>
            <a:pPr marL="0" indent="0">
              <a:buNone/>
            </a:pPr>
            <a:r>
              <a:rPr lang="en-US" dirty="0" smtClean="0">
                <a:solidFill>
                  <a:schemeClr val="tx2"/>
                </a:solidFill>
              </a:rPr>
              <a:t>Phone</a:t>
            </a:r>
            <a:r>
              <a:rPr lang="en-US" dirty="0">
                <a:solidFill>
                  <a:schemeClr val="tx2"/>
                </a:solidFill>
              </a:rPr>
              <a:t>: </a:t>
            </a:r>
            <a:r>
              <a:rPr lang="en-US" dirty="0" smtClean="0">
                <a:solidFill>
                  <a:schemeClr val="tx2"/>
                </a:solidFill>
              </a:rPr>
              <a:t>314-889-4760</a:t>
            </a:r>
          </a:p>
          <a:p>
            <a:pPr marL="0" indent="0">
              <a:buNone/>
            </a:pPr>
            <a:r>
              <a:rPr lang="en-US" dirty="0" smtClean="0">
                <a:solidFill>
                  <a:schemeClr val="tx2"/>
                </a:solidFill>
              </a:rPr>
              <a:t>Keep up with us on social media:</a:t>
            </a:r>
            <a:endParaRPr lang="en-US" dirty="0"/>
          </a:p>
        </p:txBody>
      </p:sp>
      <p:sp>
        <p:nvSpPr>
          <p:cNvPr id="13" name="TextBox 12"/>
          <p:cNvSpPr txBox="1"/>
          <p:nvPr/>
        </p:nvSpPr>
        <p:spPr>
          <a:xfrm>
            <a:off x="522698" y="5896117"/>
            <a:ext cx="8458200" cy="1200329"/>
          </a:xfrm>
          <a:prstGeom prst="rect">
            <a:avLst/>
          </a:prstGeom>
          <a:noFill/>
        </p:spPr>
        <p:txBody>
          <a:bodyPr wrap="square" rtlCol="0">
            <a:spAutoFit/>
          </a:bodyPr>
          <a:lstStyle/>
          <a:p>
            <a:r>
              <a:rPr lang="en-US" dirty="0" smtClean="0"/>
              <a:t>Social media pages are maintained by current ISPP students! </a:t>
            </a:r>
          </a:p>
          <a:p>
            <a:r>
              <a:rPr lang="en-US" dirty="0" smtClean="0"/>
              <a:t>Feel free to connect with them and ask questions “from a student’s view”, or send an </a:t>
            </a:r>
            <a:r>
              <a:rPr lang="en-US" smtClean="0"/>
              <a:t>email directly to </a:t>
            </a:r>
            <a:r>
              <a:rPr lang="en-US" dirty="0" smtClean="0">
                <a:hlinkClick r:id="rId5"/>
              </a:rPr>
              <a:t>ISPPstudent@Fontbonne.edu</a:t>
            </a:r>
            <a:endParaRPr lang="en-US" dirty="0" smtClean="0"/>
          </a:p>
          <a:p>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4892" y="5414433"/>
            <a:ext cx="457906" cy="457906"/>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4892" y="4928347"/>
            <a:ext cx="457906" cy="457906"/>
          </a:xfrm>
          <a:prstGeom prst="rect">
            <a:avLst/>
          </a:prstGeom>
        </p:spPr>
      </p:pic>
      <p:sp>
        <p:nvSpPr>
          <p:cNvPr id="6" name="TextBox 5"/>
          <p:cNvSpPr txBox="1"/>
          <p:nvPr/>
        </p:nvSpPr>
        <p:spPr>
          <a:xfrm>
            <a:off x="1322798" y="4937380"/>
            <a:ext cx="6858000" cy="954107"/>
          </a:xfrm>
          <a:prstGeom prst="rect">
            <a:avLst/>
          </a:prstGeom>
          <a:noFill/>
        </p:spPr>
        <p:txBody>
          <a:bodyPr wrap="square" rtlCol="0">
            <a:spAutoFit/>
          </a:bodyPr>
          <a:lstStyle/>
          <a:p>
            <a:r>
              <a:rPr lang="en-US" sz="2800" dirty="0" smtClean="0">
                <a:hlinkClick r:id="rId8"/>
              </a:rPr>
              <a:t>@</a:t>
            </a:r>
            <a:r>
              <a:rPr lang="en-US" sz="2800" dirty="0" err="1" smtClean="0">
                <a:hlinkClick r:id="rId8"/>
              </a:rPr>
              <a:t>fontbonneispp</a:t>
            </a:r>
            <a:endParaRPr lang="en-US" sz="2800" dirty="0" smtClean="0"/>
          </a:p>
          <a:p>
            <a:r>
              <a:rPr lang="en-US" sz="2800" dirty="0" smtClean="0">
                <a:hlinkClick r:id="rId9"/>
              </a:rPr>
              <a:t>@Fontbonne University ISPP</a:t>
            </a:r>
            <a:endParaRPr lang="en-US" sz="2800" dirty="0" smtClean="0"/>
          </a:p>
        </p:txBody>
      </p:sp>
    </p:spTree>
    <p:extLst>
      <p:ext uri="{BB962C8B-B14F-4D97-AF65-F5344CB8AC3E}">
        <p14:creationId xmlns:p14="http://schemas.microsoft.com/office/powerpoint/2010/main" val="17921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724400"/>
          </a:xfrm>
        </p:spPr>
        <p:txBody>
          <a:bodyPr>
            <a:normAutofit/>
          </a:bodyPr>
          <a:lstStyle/>
          <a:p>
            <a:pPr marL="0" indent="0" algn="ctr">
              <a:buNone/>
            </a:pPr>
            <a:r>
              <a:rPr lang="en-US" sz="3800" dirty="0"/>
              <a:t>Good Luck on your Applications!</a:t>
            </a:r>
          </a:p>
          <a:p>
            <a:pPr marL="0" indent="0" algn="ctr">
              <a:buNone/>
            </a:pPr>
            <a:endParaRPr lang="en-US" sz="3800" i="1" dirty="0" smtClean="0"/>
          </a:p>
          <a:p>
            <a:pPr marL="0" indent="0" algn="ctr">
              <a:buNone/>
            </a:pPr>
            <a:r>
              <a:rPr lang="en-US" sz="3800" i="1" dirty="0" smtClean="0"/>
              <a:t>Thank </a:t>
            </a:r>
            <a:r>
              <a:rPr lang="en-US" sz="3800" i="1" dirty="0"/>
              <a:t>you for considering our </a:t>
            </a:r>
            <a:r>
              <a:rPr lang="en-US" sz="3800" i="1" dirty="0" smtClean="0"/>
              <a:t>program</a:t>
            </a:r>
          </a:p>
          <a:p>
            <a:pPr marL="0" indent="0" algn="ctr">
              <a:buNone/>
            </a:pPr>
            <a:endParaRPr lang="en-US" sz="3800" i="1" dirty="0"/>
          </a:p>
          <a:p>
            <a:pPr marL="0" indent="0">
              <a:buNone/>
            </a:pPr>
            <a:endParaRPr lang="en-US" sz="2800" dirty="0" smtClean="0">
              <a:solidFill>
                <a:schemeClr val="tx2"/>
              </a:solidFill>
            </a:endParaRPr>
          </a:p>
          <a:p>
            <a:pPr marL="0" indent="0">
              <a:buNone/>
            </a:pPr>
            <a:endParaRPr lang="en-US" sz="2800" dirty="0">
              <a:solidFill>
                <a:schemeClr val="tx2"/>
              </a:solidFill>
            </a:endParaRPr>
          </a:p>
          <a:p>
            <a:pPr marL="0" indent="0">
              <a:buNone/>
            </a:pPr>
            <a:endParaRPr lang="en-US" sz="2800" dirty="0" smtClean="0">
              <a:solidFill>
                <a:schemeClr val="tx2"/>
              </a:solidFill>
            </a:endParaRPr>
          </a:p>
          <a:p>
            <a:pPr marL="0" indent="0">
              <a:buNone/>
            </a:pPr>
            <a:endParaRPr lang="en-US" sz="2800" dirty="0">
              <a:solidFill>
                <a:schemeClr val="tx2"/>
              </a:solidFill>
            </a:endParaRPr>
          </a:p>
          <a:p>
            <a:pPr marL="0" indent="0" algn="ctr">
              <a:buNone/>
            </a:pPr>
            <a:endParaRPr lang="en-US" sz="3800" b="1" i="1" dirty="0" smtClean="0"/>
          </a:p>
          <a:p>
            <a:pPr marL="0" indent="0" algn="ctr">
              <a:buNone/>
            </a:pPr>
            <a:endParaRPr lang="en-US" sz="3800" i="1" dirty="0"/>
          </a:p>
          <a:p>
            <a:pPr marL="0" indent="0" algn="ctr">
              <a:buNone/>
            </a:pPr>
            <a:endParaRPr lang="en-US" sz="3800" i="1" dirty="0"/>
          </a:p>
          <a:p>
            <a:pPr marL="0" indent="0">
              <a:buNone/>
            </a:pPr>
            <a:endParaRPr lang="en-US" dirty="0"/>
          </a:p>
        </p:txBody>
      </p:sp>
      <p:pic>
        <p:nvPicPr>
          <p:cNvPr id="4"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972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ISPP? </a:t>
            </a:r>
          </a:p>
        </p:txBody>
      </p:sp>
      <p:sp>
        <p:nvSpPr>
          <p:cNvPr id="3" name="Content Placeholder 2"/>
          <p:cNvSpPr>
            <a:spLocks noGrp="1"/>
          </p:cNvSpPr>
          <p:nvPr>
            <p:ph idx="1"/>
          </p:nvPr>
        </p:nvSpPr>
        <p:spPr>
          <a:xfrm>
            <a:off x="457200" y="1417638"/>
            <a:ext cx="8229600" cy="5059362"/>
          </a:xfrm>
        </p:spPr>
        <p:txBody>
          <a:bodyPr>
            <a:normAutofit/>
          </a:bodyPr>
          <a:lstStyle/>
          <a:p>
            <a:r>
              <a:rPr lang="en-US" sz="3000" dirty="0"/>
              <a:t>Meets the same standards as other supervised practice programs (DI’s)</a:t>
            </a:r>
          </a:p>
          <a:p>
            <a:r>
              <a:rPr lang="en-US" sz="3000" dirty="0"/>
              <a:t>ISPP interns…</a:t>
            </a:r>
          </a:p>
          <a:p>
            <a:pPr lvl="1"/>
            <a:r>
              <a:rPr lang="en-US" sz="2400" i="1" dirty="0"/>
              <a:t>Complete a minimum of 1200 supervised practice hours</a:t>
            </a:r>
          </a:p>
          <a:p>
            <a:pPr lvl="1"/>
            <a:r>
              <a:rPr lang="en-US" sz="2400" i="1" dirty="0"/>
              <a:t>Meet each of the core competencies for the RDN (CRDN’s)</a:t>
            </a:r>
          </a:p>
          <a:p>
            <a:pPr lvl="1"/>
            <a:r>
              <a:rPr lang="en-US" sz="2400" i="1" dirty="0"/>
              <a:t>Are eligible to sit for the RDN exam upon successful completion</a:t>
            </a:r>
          </a:p>
          <a:p>
            <a:pPr marL="0" indent="0" algn="ctr">
              <a:buNone/>
            </a:pPr>
            <a:r>
              <a:rPr lang="en-US" sz="3900" dirty="0"/>
              <a:t>What’s the difference??</a:t>
            </a:r>
          </a:p>
          <a:p>
            <a:pPr marL="457200" lvl="1" indent="0" algn="ctr">
              <a:buNone/>
            </a:pPr>
            <a:r>
              <a:rPr lang="en-US" sz="3900" dirty="0"/>
              <a:t>Must receive a “No </a:t>
            </a:r>
            <a:r>
              <a:rPr lang="en-US" sz="3900" dirty="0" smtClean="0"/>
              <a:t>Match*” </a:t>
            </a:r>
            <a:r>
              <a:rPr lang="en-US" sz="3900" dirty="0"/>
              <a:t>to </a:t>
            </a:r>
            <a:r>
              <a:rPr lang="en-US" sz="3900" dirty="0" smtClean="0"/>
              <a:t>apply</a:t>
            </a:r>
          </a:p>
          <a:p>
            <a:pPr marL="457200" lvl="1" indent="0" algn="ctr">
              <a:buNone/>
            </a:pPr>
            <a:r>
              <a:rPr lang="en-US" sz="1700" dirty="0" smtClean="0"/>
              <a:t>*“no match” does not need to be from most recent match cycle</a:t>
            </a:r>
            <a:endParaRPr lang="en-US" sz="1700" dirty="0"/>
          </a:p>
          <a:p>
            <a:endParaRPr lang="en-US" dirty="0"/>
          </a:p>
        </p:txBody>
      </p:sp>
      <p:pic>
        <p:nvPicPr>
          <p:cNvPr id="4"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627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a:t>The ISPP </a:t>
            </a:r>
            <a:br>
              <a:rPr lang="en-US" dirty="0"/>
            </a:br>
            <a:r>
              <a:rPr lang="en-US" dirty="0"/>
              <a:t>at Fontbonne University</a:t>
            </a:r>
          </a:p>
        </p:txBody>
      </p:sp>
      <p:sp>
        <p:nvSpPr>
          <p:cNvPr id="3" name="Content Placeholder 2"/>
          <p:cNvSpPr>
            <a:spLocks noGrp="1"/>
          </p:cNvSpPr>
          <p:nvPr>
            <p:ph idx="1"/>
          </p:nvPr>
        </p:nvSpPr>
        <p:spPr>
          <a:xfrm>
            <a:off x="152400" y="1752600"/>
            <a:ext cx="8839200" cy="4876800"/>
          </a:xfrm>
        </p:spPr>
        <p:txBody>
          <a:bodyPr>
            <a:normAutofit/>
          </a:bodyPr>
          <a:lstStyle/>
          <a:p>
            <a:r>
              <a:rPr lang="en-US" sz="2800" dirty="0"/>
              <a:t>Accepts </a:t>
            </a:r>
            <a:r>
              <a:rPr lang="en-US" sz="2800" dirty="0" smtClean="0"/>
              <a:t>up to 15 </a:t>
            </a:r>
            <a:r>
              <a:rPr lang="en-US" sz="2800" dirty="0"/>
              <a:t>qualified, unmatched students per year</a:t>
            </a:r>
          </a:p>
          <a:p>
            <a:pPr lvl="1"/>
            <a:r>
              <a:rPr lang="en-US" sz="2400" dirty="0"/>
              <a:t>Interns come from all over the US including Texas, California, New York, and Washington</a:t>
            </a:r>
          </a:p>
          <a:p>
            <a:r>
              <a:rPr lang="en-US" sz="2800" dirty="0"/>
              <a:t>Takes ~19 months to complete</a:t>
            </a:r>
          </a:p>
          <a:p>
            <a:pPr lvl="1"/>
            <a:r>
              <a:rPr lang="en-US" sz="2400" dirty="0"/>
              <a:t>Includes a Master of Arts in Family &amp; Consumer Sciences</a:t>
            </a:r>
          </a:p>
          <a:p>
            <a:pPr lvl="1"/>
            <a:r>
              <a:rPr lang="en-US" sz="2400" dirty="0"/>
              <a:t>Program focus: health communication studies</a:t>
            </a:r>
          </a:p>
          <a:p>
            <a:r>
              <a:rPr lang="en-US" sz="2800" dirty="0"/>
              <a:t>We are </a:t>
            </a:r>
            <a:r>
              <a:rPr lang="en-US" sz="2800" u="sng" dirty="0"/>
              <a:t>not</a:t>
            </a:r>
            <a:r>
              <a:rPr lang="en-US" sz="2800" dirty="0"/>
              <a:t> a distance program</a:t>
            </a:r>
          </a:p>
          <a:p>
            <a:pPr lvl="1"/>
            <a:r>
              <a:rPr lang="en-US" sz="2400" dirty="0"/>
              <a:t>Relocation to the St. Louis, MO area is required</a:t>
            </a:r>
          </a:p>
          <a:p>
            <a:pPr lvl="1"/>
            <a:r>
              <a:rPr lang="en-US" sz="2400" dirty="0"/>
              <a:t>All preceptors and sites are arranged for you </a:t>
            </a:r>
          </a:p>
          <a:p>
            <a:pPr marL="457200" lvl="1" indent="0">
              <a:buNone/>
            </a:pPr>
            <a:endParaRPr lang="en-US" dirty="0"/>
          </a:p>
          <a:p>
            <a:pPr lvl="1"/>
            <a:endParaRPr lang="en-US" dirty="0"/>
          </a:p>
          <a:p>
            <a:endParaRPr lang="en-US" dirty="0"/>
          </a:p>
        </p:txBody>
      </p:sp>
      <p:pic>
        <p:nvPicPr>
          <p:cNvPr id="4"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983" y="27398"/>
            <a:ext cx="8229600" cy="411162"/>
          </a:xfrm>
        </p:spPr>
        <p:txBody>
          <a:bodyPr>
            <a:normAutofit fontScale="90000"/>
          </a:bodyPr>
          <a:lstStyle/>
          <a:p>
            <a:r>
              <a:rPr lang="en-US" dirty="0" smtClean="0"/>
              <a:t>Location</a:t>
            </a:r>
            <a:endParaRPr lang="en-US" dirty="0"/>
          </a:p>
        </p:txBody>
      </p:sp>
      <p:pic>
        <p:nvPicPr>
          <p:cNvPr id="4" name="Content Placeholder 3"/>
          <p:cNvPicPr>
            <a:picLocks noGrp="1" noChangeAspect="1"/>
          </p:cNvPicPr>
          <p:nvPr>
            <p:ph idx="1"/>
          </p:nvPr>
        </p:nvPicPr>
        <p:blipFill rotWithShape="1">
          <a:blip r:embed="rId3"/>
          <a:srcRect l="36486" t="13470" r="7621" b="4034"/>
          <a:stretch/>
        </p:blipFill>
        <p:spPr>
          <a:xfrm>
            <a:off x="76200" y="603766"/>
            <a:ext cx="8943881" cy="6019800"/>
          </a:xfrm>
          <a:prstGeom prst="rect">
            <a:avLst/>
          </a:prstGeom>
        </p:spPr>
      </p:pic>
      <p:sp>
        <p:nvSpPr>
          <p:cNvPr id="3" name="Rectangle 2"/>
          <p:cNvSpPr/>
          <p:nvPr/>
        </p:nvSpPr>
        <p:spPr>
          <a:xfrm>
            <a:off x="4453217" y="3244334"/>
            <a:ext cx="237566" cy="369332"/>
          </a:xfrm>
          <a:prstGeom prst="rect">
            <a:avLst/>
          </a:prstGeom>
        </p:spPr>
        <p:txBody>
          <a:bodyPr wrap="none">
            <a:spAutoFit/>
          </a:bodyPr>
          <a:lstStyle/>
          <a:p>
            <a:r>
              <a:rPr lang="en-US" dirty="0"/>
              <a:t> </a:t>
            </a:r>
          </a:p>
        </p:txBody>
      </p:sp>
      <p:cxnSp>
        <p:nvCxnSpPr>
          <p:cNvPr id="6" name="Straight Arrow Connector 5"/>
          <p:cNvCxnSpPr/>
          <p:nvPr/>
        </p:nvCxnSpPr>
        <p:spPr>
          <a:xfrm>
            <a:off x="2895600" y="2787134"/>
            <a:ext cx="990600" cy="6418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611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Fontbonne’s</a:t>
            </a:r>
            <a:r>
              <a:rPr lang="en-US" dirty="0" smtClean="0"/>
              <a:t> Mission</a:t>
            </a:r>
            <a:endParaRPr lang="en-US" dirty="0"/>
          </a:p>
        </p:txBody>
      </p:sp>
      <p:sp>
        <p:nvSpPr>
          <p:cNvPr id="3" name="Content Placeholder 2"/>
          <p:cNvSpPr>
            <a:spLocks noGrp="1"/>
          </p:cNvSpPr>
          <p:nvPr>
            <p:ph idx="1"/>
          </p:nvPr>
        </p:nvSpPr>
        <p:spPr/>
        <p:txBody>
          <a:bodyPr>
            <a:normAutofit/>
          </a:bodyPr>
          <a:lstStyle/>
          <a:p>
            <a:pPr>
              <a:buNone/>
            </a:pPr>
            <a:r>
              <a:rPr lang="en-US" sz="2600" dirty="0">
                <a:sym typeface="Arial"/>
              </a:rPr>
              <a:t>“Fontbonne University, a Catholic institution sponsored by the Sisters of St. Joseph of Carondelet, is committed to the common good through the daily pursuit of transformative education, inspiring students to become global citizens who think critically, act ethically and serve responsibly.”</a:t>
            </a:r>
          </a:p>
          <a:p>
            <a:pPr>
              <a:buNone/>
            </a:pPr>
            <a:endParaRPr lang="en-US" sz="2600" dirty="0">
              <a:sym typeface="Arial"/>
            </a:endParaRPr>
          </a:p>
          <a:p>
            <a:pPr>
              <a:buNone/>
            </a:pPr>
            <a:r>
              <a:rPr lang="en-US" sz="1600" dirty="0">
                <a:sym typeface="Arial"/>
              </a:rPr>
              <a:t>(Fontbonne University, </a:t>
            </a:r>
            <a:r>
              <a:rPr lang="en-US" sz="1600" dirty="0" smtClean="0">
                <a:sym typeface="Arial"/>
              </a:rPr>
              <a:t>2018)</a:t>
            </a:r>
            <a:endParaRPr lang="en-US" sz="1600" dirty="0">
              <a:sym typeface="Arial"/>
            </a:endParaRPr>
          </a:p>
          <a:p>
            <a:endParaRPr lang="en-US" dirty="0"/>
          </a:p>
        </p:txBody>
      </p:sp>
      <p:pic>
        <p:nvPicPr>
          <p:cNvPr id="4"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346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Fontbonne Facts</a:t>
            </a:r>
            <a:endParaRPr lang="en-US" dirty="0"/>
          </a:p>
        </p:txBody>
      </p:sp>
      <p:sp>
        <p:nvSpPr>
          <p:cNvPr id="3" name="Content Placeholder 2"/>
          <p:cNvSpPr>
            <a:spLocks noGrp="1"/>
          </p:cNvSpPr>
          <p:nvPr>
            <p:ph idx="1"/>
          </p:nvPr>
        </p:nvSpPr>
        <p:spPr>
          <a:xfrm>
            <a:off x="457200" y="1417638"/>
            <a:ext cx="8229600" cy="5059362"/>
          </a:xfrm>
        </p:spPr>
        <p:txBody>
          <a:bodyPr>
            <a:normAutofit lnSpcReduction="10000"/>
          </a:bodyPr>
          <a:lstStyle/>
          <a:p>
            <a:pPr marL="457200" fontAlgn="base"/>
            <a:r>
              <a:rPr lang="en-US" sz="2400" dirty="0"/>
              <a:t>Established in 1923 by the Sisters of St. Joseph of Carondelet</a:t>
            </a:r>
          </a:p>
          <a:p>
            <a:pPr marL="457200"/>
            <a:r>
              <a:rPr lang="en" sz="2400" dirty="0"/>
              <a:t>Located in </a:t>
            </a:r>
            <a:r>
              <a:rPr lang="en" sz="2400" dirty="0" smtClean="0"/>
              <a:t>St</a:t>
            </a:r>
            <a:r>
              <a:rPr lang="en" sz="2400" dirty="0"/>
              <a:t>. </a:t>
            </a:r>
            <a:r>
              <a:rPr lang="en" sz="2400" dirty="0" smtClean="0"/>
              <a:t>Louis, Missouri</a:t>
            </a:r>
            <a:endParaRPr lang="en" sz="2400" dirty="0"/>
          </a:p>
          <a:p>
            <a:pPr marL="457200"/>
            <a:r>
              <a:rPr lang="en" sz="2400" dirty="0" smtClean="0"/>
              <a:t>Private</a:t>
            </a:r>
            <a:r>
              <a:rPr lang="en" sz="2400" dirty="0"/>
              <a:t>, Non-profit, Catholic, Co-ed, Liberal </a:t>
            </a:r>
            <a:r>
              <a:rPr lang="en" sz="2400" dirty="0" smtClean="0"/>
              <a:t>Arts University</a:t>
            </a:r>
            <a:endParaRPr lang="en" sz="2400" dirty="0"/>
          </a:p>
          <a:p>
            <a:pPr marL="457200"/>
            <a:r>
              <a:rPr lang="en" sz="2400" dirty="0"/>
              <a:t>Offers </a:t>
            </a:r>
            <a:r>
              <a:rPr lang="en" sz="2400" dirty="0" smtClean="0"/>
              <a:t>44 </a:t>
            </a:r>
            <a:r>
              <a:rPr lang="en" sz="2400" dirty="0"/>
              <a:t>undergraduate majors; </a:t>
            </a:r>
            <a:r>
              <a:rPr lang="en" sz="2400" dirty="0" smtClean="0"/>
              <a:t>19 </a:t>
            </a:r>
            <a:r>
              <a:rPr lang="en" sz="2400" dirty="0"/>
              <a:t>graduate programs</a:t>
            </a:r>
          </a:p>
          <a:p>
            <a:pPr marL="457200"/>
            <a:r>
              <a:rPr lang="en" sz="2400" dirty="0"/>
              <a:t>Enrollment (as of Fall ‘</a:t>
            </a:r>
            <a:r>
              <a:rPr lang="en" sz="2400" dirty="0" smtClean="0"/>
              <a:t>16): 1526</a:t>
            </a:r>
            <a:endParaRPr lang="en" sz="2400" dirty="0"/>
          </a:p>
          <a:p>
            <a:pPr marL="914400" lvl="1" indent="-228600"/>
            <a:r>
              <a:rPr lang="en" sz="2400" dirty="0"/>
              <a:t>Undergraduate: </a:t>
            </a:r>
            <a:r>
              <a:rPr lang="en" sz="2400" dirty="0" smtClean="0"/>
              <a:t>968 (85% </a:t>
            </a:r>
            <a:r>
              <a:rPr lang="en" sz="2400" dirty="0"/>
              <a:t>full </a:t>
            </a:r>
            <a:r>
              <a:rPr lang="en" sz="2400" dirty="0" smtClean="0"/>
              <a:t>time)</a:t>
            </a:r>
            <a:endParaRPr lang="en" sz="2400" dirty="0"/>
          </a:p>
          <a:p>
            <a:pPr marL="914400" lvl="1" indent="-228600"/>
            <a:r>
              <a:rPr lang="en" sz="2400" dirty="0"/>
              <a:t>Graduate: </a:t>
            </a:r>
            <a:r>
              <a:rPr lang="en" sz="2400" dirty="0" smtClean="0"/>
              <a:t>558 (47% full time)</a:t>
            </a:r>
          </a:p>
          <a:p>
            <a:pPr marL="457200"/>
            <a:r>
              <a:rPr lang="en" sz="2400" dirty="0"/>
              <a:t>Student diversity: </a:t>
            </a:r>
            <a:r>
              <a:rPr lang="en" sz="2400" dirty="0" smtClean="0"/>
              <a:t>22%</a:t>
            </a:r>
          </a:p>
          <a:p>
            <a:pPr marL="857250" lvl="1"/>
            <a:r>
              <a:rPr lang="en" sz="2400" dirty="0" smtClean="0"/>
              <a:t>Represents 25 </a:t>
            </a:r>
            <a:r>
              <a:rPr lang="en" sz="2400" dirty="0"/>
              <a:t>countries</a:t>
            </a:r>
          </a:p>
          <a:p>
            <a:pPr marL="457200"/>
            <a:r>
              <a:rPr lang="en-US" sz="2400" dirty="0" smtClean="0"/>
              <a:t>10:1 student-to-faculty ratio</a:t>
            </a:r>
          </a:p>
          <a:p>
            <a:pPr marL="571500" lvl="1" indent="0">
              <a:buNone/>
            </a:pPr>
            <a:endParaRPr lang="en" sz="1400" dirty="0"/>
          </a:p>
          <a:p>
            <a:pPr>
              <a:buNone/>
            </a:pPr>
            <a:endParaRPr lang="en" sz="1200" dirty="0" smtClean="0"/>
          </a:p>
          <a:p>
            <a:pPr>
              <a:buNone/>
            </a:pPr>
            <a:r>
              <a:rPr lang="en" sz="1200" dirty="0" smtClean="0"/>
              <a:t>(</a:t>
            </a:r>
            <a:r>
              <a:rPr lang="en" sz="1200" dirty="0"/>
              <a:t>Fontbonne University, </a:t>
            </a:r>
            <a:r>
              <a:rPr lang="en" sz="1200" dirty="0" smtClean="0"/>
              <a:t>2018; NCES, 2018)</a:t>
            </a:r>
            <a:endParaRPr lang="en-US" dirty="0"/>
          </a:p>
        </p:txBody>
      </p:sp>
      <p:pic>
        <p:nvPicPr>
          <p:cNvPr id="5" name="Picture 2" descr="http://www.fontbonne.edu/upload/FBU_%28Seal%29_%28White%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82880"/>
            <a:ext cx="100584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349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ISPP at Fontbonne?</a:t>
            </a:r>
            <a:endParaRPr lang="en-US" dirty="0"/>
          </a:p>
        </p:txBody>
      </p:sp>
      <p:sp>
        <p:nvSpPr>
          <p:cNvPr id="3" name="Content Placeholder 2"/>
          <p:cNvSpPr>
            <a:spLocks noGrp="1"/>
          </p:cNvSpPr>
          <p:nvPr>
            <p:ph idx="1"/>
          </p:nvPr>
        </p:nvSpPr>
        <p:spPr/>
        <p:txBody>
          <a:bodyPr/>
          <a:lstStyle/>
          <a:p>
            <a:r>
              <a:rPr lang="en-US" dirty="0" smtClean="0"/>
              <a:t>Small campus and program = personal attention</a:t>
            </a:r>
          </a:p>
          <a:p>
            <a:r>
              <a:rPr lang="en-US" dirty="0" smtClean="0"/>
              <a:t>Form relationships with other students, staff, and faculty</a:t>
            </a:r>
          </a:p>
          <a:p>
            <a:r>
              <a:rPr lang="en-US" dirty="0" smtClean="0"/>
              <a:t>Similar experience to a traditional, onsite DI + Master’s program</a:t>
            </a:r>
          </a:p>
          <a:p>
            <a:r>
              <a:rPr lang="en-US" dirty="0" smtClean="0"/>
              <a:t>Unique program focus stands out on resume</a:t>
            </a:r>
          </a:p>
          <a:p>
            <a:pPr marL="0" indent="0">
              <a:buNone/>
            </a:pPr>
            <a:endParaRPr lang="en-US" dirty="0"/>
          </a:p>
        </p:txBody>
      </p:sp>
    </p:spTree>
    <p:extLst>
      <p:ext uri="{BB962C8B-B14F-4D97-AF65-F5344CB8AC3E}">
        <p14:creationId xmlns:p14="http://schemas.microsoft.com/office/powerpoint/2010/main" val="2882467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7660</TotalTime>
  <Words>2279</Words>
  <Application>Microsoft Office PowerPoint</Application>
  <PresentationFormat>On-screen Show (4:3)</PresentationFormat>
  <Paragraphs>322</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Bradley Hand ITC</vt:lpstr>
      <vt:lpstr>Calibri</vt:lpstr>
      <vt:lpstr>Courier New</vt:lpstr>
      <vt:lpstr>Wingdings</vt:lpstr>
      <vt:lpstr>Office Theme</vt:lpstr>
      <vt:lpstr>Fontbonne University  Individualized Supervised Practice Pathway (ISPP)</vt:lpstr>
      <vt:lpstr>Objectives</vt:lpstr>
      <vt:lpstr>What is an ISPP? </vt:lpstr>
      <vt:lpstr>What is an ISPP? </vt:lpstr>
      <vt:lpstr>The ISPP  at Fontbonne University</vt:lpstr>
      <vt:lpstr>Location</vt:lpstr>
      <vt:lpstr>Fontbonne’s Mission</vt:lpstr>
      <vt:lpstr>Fontbonne Facts</vt:lpstr>
      <vt:lpstr>Why the ISPP at Fontbonne?</vt:lpstr>
      <vt:lpstr>Meet the FCS Department  Staff &amp; Faculty</vt:lpstr>
      <vt:lpstr>Our Campus</vt:lpstr>
      <vt:lpstr>Our Campus</vt:lpstr>
      <vt:lpstr>Our Campus</vt:lpstr>
      <vt:lpstr>Our Campus</vt:lpstr>
      <vt:lpstr>Living in St. Louis</vt:lpstr>
      <vt:lpstr>Fontbonne University ISPP Program Overview</vt:lpstr>
      <vt:lpstr>Year One: Graduate Coursework &amp;  Pre-Supervised Practice</vt:lpstr>
      <vt:lpstr>MA in FCS  Required Concentration Courses</vt:lpstr>
      <vt:lpstr>PowerPoint Presentation</vt:lpstr>
      <vt:lpstr>PowerPoint Presentation</vt:lpstr>
      <vt:lpstr>Year Two: Supervised Practice </vt:lpstr>
      <vt:lpstr>Clinical Rotation</vt:lpstr>
      <vt:lpstr>Food Service Management Rotation </vt:lpstr>
      <vt:lpstr>Community Nutrition Rotation</vt:lpstr>
      <vt:lpstr>Electives/Special Interest</vt:lpstr>
      <vt:lpstr>Fontbonne University ISPP Estimated Program Costs</vt:lpstr>
      <vt:lpstr>Admission Criteria</vt:lpstr>
      <vt:lpstr>When and How to Apply</vt:lpstr>
      <vt:lpstr>FAQ’s</vt:lpstr>
      <vt:lpstr>For 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Fontbonne University  Individualized Supervised Practice Pathway (ISPP)</dc:title>
  <dc:creator>Dena's Asus</dc:creator>
  <cp:lastModifiedBy>French, Dena</cp:lastModifiedBy>
  <cp:revision>178</cp:revision>
  <cp:lastPrinted>2017-05-17T20:40:16Z</cp:lastPrinted>
  <dcterms:created xsi:type="dcterms:W3CDTF">2015-01-01T20:42:17Z</dcterms:created>
  <dcterms:modified xsi:type="dcterms:W3CDTF">2019-01-30T16:12:44Z</dcterms:modified>
</cp:coreProperties>
</file>